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30"/>
  </p:notesMasterIdLst>
  <p:handoutMasterIdLst>
    <p:handoutMasterId r:id="rId31"/>
  </p:handoutMasterIdLst>
  <p:sldIdLst>
    <p:sldId id="256" r:id="rId5"/>
    <p:sldId id="1064" r:id="rId6"/>
    <p:sldId id="1170" r:id="rId7"/>
    <p:sldId id="1171" r:id="rId8"/>
    <p:sldId id="1172" r:id="rId9"/>
    <p:sldId id="1173" r:id="rId10"/>
    <p:sldId id="1175" r:id="rId11"/>
    <p:sldId id="1176" r:id="rId12"/>
    <p:sldId id="1174" r:id="rId13"/>
    <p:sldId id="286" r:id="rId14"/>
    <p:sldId id="283" r:id="rId15"/>
    <p:sldId id="284" r:id="rId16"/>
    <p:sldId id="285" r:id="rId17"/>
    <p:sldId id="288" r:id="rId18"/>
    <p:sldId id="289" r:id="rId19"/>
    <p:sldId id="290" r:id="rId20"/>
    <p:sldId id="291" r:id="rId21"/>
    <p:sldId id="292" r:id="rId22"/>
    <p:sldId id="293" r:id="rId23"/>
    <p:sldId id="298" r:id="rId24"/>
    <p:sldId id="294" r:id="rId25"/>
    <p:sldId id="295" r:id="rId26"/>
    <p:sldId id="1178" r:id="rId27"/>
    <p:sldId id="1122" r:id="rId28"/>
    <p:sldId id="886" r:id="rId29"/>
  </p:sldIdLst>
  <p:sldSz cx="12192000" cy="6858000"/>
  <p:notesSz cx="6950075" cy="9236075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86358F65-C6AC-4AB7-9C74-5A05130E48EB}">
          <p14:sldIdLst>
            <p14:sldId id="256"/>
            <p14:sldId id="1064"/>
            <p14:sldId id="1170"/>
            <p14:sldId id="1171"/>
            <p14:sldId id="1172"/>
            <p14:sldId id="1173"/>
            <p14:sldId id="1175"/>
            <p14:sldId id="1176"/>
            <p14:sldId id="1174"/>
            <p14:sldId id="286"/>
            <p14:sldId id="283"/>
            <p14:sldId id="284"/>
            <p14:sldId id="285"/>
            <p14:sldId id="288"/>
            <p14:sldId id="289"/>
            <p14:sldId id="290"/>
            <p14:sldId id="291"/>
            <p14:sldId id="292"/>
            <p14:sldId id="293"/>
            <p14:sldId id="298"/>
            <p14:sldId id="294"/>
            <p14:sldId id="295"/>
            <p14:sldId id="1178"/>
            <p14:sldId id="1122"/>
            <p14:sldId id="8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9B2B1"/>
    <a:srgbClr val="772432"/>
    <a:srgbClr val="781327"/>
    <a:srgbClr val="3B0104"/>
    <a:srgbClr val="FEEE9F"/>
    <a:srgbClr val="595959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3" autoAdjust="0"/>
    <p:restoredTop sz="93401" autoAdjust="0"/>
  </p:normalViewPr>
  <p:slideViewPr>
    <p:cSldViewPr snapToGrid="0">
      <p:cViewPr varScale="1">
        <p:scale>
          <a:sx n="103" d="100"/>
          <a:sy n="103" d="100"/>
        </p:scale>
        <p:origin x="174" y="108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informs attendees:  The participation in the prep of the CSP when the member is a club officer is a requirement for any member working towards a DTM.  Club officers </a:t>
            </a:r>
            <a:r>
              <a:rPr lang="en-US"/>
              <a:t>can present </a:t>
            </a:r>
            <a:r>
              <a:rPr lang="en-US" dirty="0"/>
              <a:t>the final CSP at a club meeting or any and all members can participate in the prep of the CSP so that all members are engaged in the club's success towards Distinguished Club or better.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F4B77-CDBE-FBB7-63D1-97936CBC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AB6CC-3C7F-883F-F1B9-929F28EFF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DEE85-79D6-3EB5-390D-C564F8FD3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informs attendees:  The participation in the prep of the CSP when the member is a club officer is a requirement for any member working towards a DTM.  Club officers </a:t>
            </a:r>
            <a:r>
              <a:rPr lang="en-US"/>
              <a:t>can present </a:t>
            </a:r>
            <a:r>
              <a:rPr lang="en-US" dirty="0"/>
              <a:t>the final CSP at a club meeting or any and all members can participate in the prep of the CSP so that all members are engaged in the club's success towards Distinguished Club or better.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7B296-7199-D617-60D7-B4ED75B81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6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</a:rPr>
              <a:t>Small Group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Small Group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Arial (Headings)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Arial (Headings)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</a:rPr>
              <a:t>Session Workbook </a:t>
            </a:r>
            <a:endParaRPr lang="en-US" sz="3600" dirty="0">
              <a:solidFill>
                <a:srgbClr val="333333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Arial (Headings)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Arial (Headings)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Arial (Headings)"/>
              </a:rPr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0486D6-2BAF-4003-BBB5-5FE323F3F5F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0BD26-4C66-41C8-AC5A-67AB1CE9D2AB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63031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47D2C0-917F-4B7D-AD25-9F77791D31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718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ags" Target="../tags/tag2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6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5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9" r:id="rId90"/>
    <p:sldLayoutId id="2147483902" r:id="rId91"/>
    <p:sldLayoutId id="2147483903" r:id="rId92"/>
    <p:sldLayoutId id="2147483904" r:id="rId9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astmasters.org/resources/resource-library?t=111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dashboards.toastmasters.org/docs/Dashboard%20Guide.pdf" TargetMode="External"/><Relationship Id="rId5" Type="http://schemas.openxmlformats.org/officeDocument/2006/relationships/hyperlink" Target="https://www.toastmasters.org/resources/moments-of-truth" TargetMode="External"/><Relationship Id="rId4" Type="http://schemas.openxmlformats.org/officeDocument/2006/relationships/hyperlink" Target="https://dashboards.toastmasters.org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5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"/>
          <p:cNvSpPr/>
          <p:nvPr/>
        </p:nvSpPr>
        <p:spPr>
          <a:xfrm>
            <a:off x="4592241" y="1007269"/>
            <a:ext cx="2028825" cy="557213"/>
          </a:xfrm>
          <a:prstGeom prst="roundRect">
            <a:avLst>
              <a:gd name="adj" fmla="val 16667"/>
            </a:avLst>
          </a:prstGeom>
          <a:solidFill>
            <a:srgbClr val="F2CDED"/>
          </a:solidFill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YOU ARE A CLUB OFFICER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"/>
          <p:cNvSpPr/>
          <p:nvPr/>
        </p:nvSpPr>
        <p:spPr>
          <a:xfrm>
            <a:off x="2595811" y="1924447"/>
            <a:ext cx="1628775" cy="785813"/>
          </a:xfrm>
          <a:prstGeom prst="roundRect">
            <a:avLst>
              <a:gd name="adj" fmla="val 16667"/>
            </a:avLst>
          </a:prstGeom>
          <a:solidFill>
            <a:srgbClr val="C0E4F5"/>
          </a:solidFill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HOLD ONE OFFICER POSITION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"/>
          <p:cNvSpPr/>
          <p:nvPr/>
        </p:nvSpPr>
        <p:spPr>
          <a:xfrm>
            <a:off x="4645818" y="1743074"/>
            <a:ext cx="2028825" cy="685800"/>
          </a:xfrm>
          <a:prstGeom prst="roundRect">
            <a:avLst>
              <a:gd name="adj" fmla="val 16667"/>
            </a:avLst>
          </a:prstGeom>
          <a:solidFill>
            <a:srgbClr val="C0E4F5"/>
          </a:solidFill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HOLD MULTIPLE OFFICERS POSITIONS IN A CLUB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"/>
          <p:cNvSpPr/>
          <p:nvPr/>
        </p:nvSpPr>
        <p:spPr>
          <a:xfrm>
            <a:off x="7410450" y="1869239"/>
            <a:ext cx="1907382" cy="785813"/>
          </a:xfrm>
          <a:prstGeom prst="roundRect">
            <a:avLst>
              <a:gd name="adj" fmla="val 16667"/>
            </a:avLst>
          </a:prstGeom>
          <a:solidFill>
            <a:srgbClr val="C0E4F5"/>
          </a:solidFill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HOLD MULTIPLE OFFICERS POSITIONS IN DIFFERENT CLUBS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"/>
          <p:cNvSpPr/>
          <p:nvPr/>
        </p:nvSpPr>
        <p:spPr>
          <a:xfrm>
            <a:off x="4609366" y="2632471"/>
            <a:ext cx="2107406" cy="635794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ONLY NEED </a:t>
            </a:r>
            <a:r>
              <a:rPr lang="en-US" sz="1350" b="1">
                <a:solidFill>
                  <a:srgbClr val="FF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2 HOURS </a:t>
            </a: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OF TRAINING TO MEET REQUIREMENTS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"/>
          <p:cNvSpPr/>
          <p:nvPr/>
        </p:nvSpPr>
        <p:spPr>
          <a:xfrm>
            <a:off x="4752974" y="3407568"/>
            <a:ext cx="1814513" cy="635794"/>
          </a:xfrm>
          <a:prstGeom prst="roundRect">
            <a:avLst>
              <a:gd name="adj" fmla="val 16667"/>
            </a:avLst>
          </a:prstGeom>
          <a:solidFill>
            <a:srgbClr val="EC804A"/>
          </a:solidFill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ANY OFFICER POSITION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"/>
          <p:cNvSpPr/>
          <p:nvPr/>
        </p:nvSpPr>
        <p:spPr>
          <a:xfrm>
            <a:off x="3945731" y="4211244"/>
            <a:ext cx="3829050" cy="109299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19050" cap="flat" cmpd="sng">
            <a:solidFill>
              <a:srgbClr val="93DC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Club Success Plan </a:t>
            </a:r>
            <a:r>
              <a:rPr lang="en-US" sz="1350" b="1">
                <a:solidFill>
                  <a:srgbClr val="FF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OR</a:t>
            </a: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 COMBINED OFFICERS </a:t>
            </a:r>
            <a:r>
              <a:rPr lang="en-US" sz="1350" b="1">
                <a:solidFill>
                  <a:srgbClr val="FF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OR</a:t>
            </a: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 JUDGES TRAINING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+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OFFICER TRAINING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FF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Total of 2 hours</a:t>
            </a:r>
            <a:endParaRPr sz="105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1" name="Google Shape;311;p1"/>
          <p:cNvCxnSpPr>
            <a:stCxn id="304" idx="2"/>
          </p:cNvCxnSpPr>
          <p:nvPr/>
        </p:nvCxnSpPr>
        <p:spPr>
          <a:xfrm>
            <a:off x="5606653" y="1564481"/>
            <a:ext cx="0" cy="178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2" name="Google Shape;312;p1"/>
          <p:cNvCxnSpPr>
            <a:endCxn id="313" idx="2"/>
          </p:cNvCxnSpPr>
          <p:nvPr/>
        </p:nvCxnSpPr>
        <p:spPr>
          <a:xfrm rot="10800000">
            <a:off x="3539443" y="1643766"/>
            <a:ext cx="2067300" cy="9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4" name="Google Shape;314;p1"/>
          <p:cNvCxnSpPr>
            <a:endCxn id="315" idx="0"/>
          </p:cNvCxnSpPr>
          <p:nvPr/>
        </p:nvCxnSpPr>
        <p:spPr>
          <a:xfrm>
            <a:off x="5606619" y="1653778"/>
            <a:ext cx="2679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6" name="Google Shape;316;p1"/>
          <p:cNvCxnSpPr>
            <a:stCxn id="305" idx="0"/>
            <a:endCxn id="305" idx="0"/>
          </p:cNvCxnSpPr>
          <p:nvPr/>
        </p:nvCxnSpPr>
        <p:spPr>
          <a:xfrm>
            <a:off x="3410198" y="1924446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1"/>
          <p:cNvCxnSpPr>
            <a:stCxn id="307" idx="0"/>
          </p:cNvCxnSpPr>
          <p:nvPr/>
        </p:nvCxnSpPr>
        <p:spPr>
          <a:xfrm rot="10800000">
            <a:off x="8364141" y="1742938"/>
            <a:ext cx="0" cy="126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1"/>
          <p:cNvSpPr/>
          <p:nvPr/>
        </p:nvSpPr>
        <p:spPr>
          <a:xfrm>
            <a:off x="8208297" y="1653779"/>
            <a:ext cx="155844" cy="178589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"/>
          <p:cNvSpPr/>
          <p:nvPr/>
        </p:nvSpPr>
        <p:spPr>
          <a:xfrm rot="-4843244">
            <a:off x="3424639" y="1632737"/>
            <a:ext cx="242324" cy="264953"/>
          </a:xfrm>
          <a:prstGeom prst="arc">
            <a:avLst>
              <a:gd name="adj1" fmla="val 15416216"/>
              <a:gd name="adj2" fmla="val 20863422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8" name="Google Shape;318;p1"/>
          <p:cNvCxnSpPr/>
          <p:nvPr/>
        </p:nvCxnSpPr>
        <p:spPr>
          <a:xfrm rot="10800000">
            <a:off x="3410198" y="1776413"/>
            <a:ext cx="0" cy="14635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p1"/>
          <p:cNvSpPr/>
          <p:nvPr/>
        </p:nvSpPr>
        <p:spPr>
          <a:xfrm rot="-9924797">
            <a:off x="3418279" y="2681295"/>
            <a:ext cx="242324" cy="264953"/>
          </a:xfrm>
          <a:prstGeom prst="arc">
            <a:avLst>
              <a:gd name="adj1" fmla="val 15416216"/>
              <a:gd name="adj2" fmla="val 20863422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0" name="Google Shape;320;p1"/>
          <p:cNvCxnSpPr>
            <a:stCxn id="308" idx="1"/>
            <a:endCxn id="319" idx="0"/>
          </p:cNvCxnSpPr>
          <p:nvPr/>
        </p:nvCxnSpPr>
        <p:spPr>
          <a:xfrm rot="10800000">
            <a:off x="3535966" y="2945568"/>
            <a:ext cx="1073400" cy="4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1"/>
          <p:cNvCxnSpPr>
            <a:endCxn id="305" idx="2"/>
          </p:cNvCxnSpPr>
          <p:nvPr/>
        </p:nvCxnSpPr>
        <p:spPr>
          <a:xfrm rot="10800000">
            <a:off x="3410198" y="2710259"/>
            <a:ext cx="3900" cy="9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2" name="Google Shape;322;p1"/>
          <p:cNvSpPr/>
          <p:nvPr/>
        </p:nvSpPr>
        <p:spPr>
          <a:xfrm rot="6570044">
            <a:off x="8118309" y="2687633"/>
            <a:ext cx="242324" cy="264953"/>
          </a:xfrm>
          <a:prstGeom prst="arc">
            <a:avLst>
              <a:gd name="adj1" fmla="val 15416216"/>
              <a:gd name="adj2" fmla="val 20863422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" name="Google Shape;323;p1"/>
          <p:cNvCxnSpPr>
            <a:stCxn id="308" idx="3"/>
            <a:endCxn id="322" idx="2"/>
          </p:cNvCxnSpPr>
          <p:nvPr/>
        </p:nvCxnSpPr>
        <p:spPr>
          <a:xfrm rot="10800000" flipH="1">
            <a:off x="6716772" y="2940768"/>
            <a:ext cx="1507500" cy="9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4" name="Google Shape;324;p1"/>
          <p:cNvCxnSpPr>
            <a:stCxn id="322" idx="0"/>
            <a:endCxn id="307" idx="2"/>
          </p:cNvCxnSpPr>
          <p:nvPr/>
        </p:nvCxnSpPr>
        <p:spPr>
          <a:xfrm rot="10800000">
            <a:off x="8364160" y="2655188"/>
            <a:ext cx="6300" cy="179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5" name="Google Shape;325;p1"/>
          <p:cNvCxnSpPr/>
          <p:nvPr/>
        </p:nvCxnSpPr>
        <p:spPr>
          <a:xfrm rot="10800000">
            <a:off x="5356738" y="2632472"/>
            <a:ext cx="138266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Google Shape;326;p1"/>
          <p:cNvCxnSpPr>
            <a:stCxn id="306" idx="2"/>
            <a:endCxn id="308" idx="0"/>
          </p:cNvCxnSpPr>
          <p:nvPr/>
        </p:nvCxnSpPr>
        <p:spPr>
          <a:xfrm>
            <a:off x="5660230" y="2428874"/>
            <a:ext cx="2700" cy="203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1"/>
          <p:cNvCxnSpPr>
            <a:stCxn id="308" idx="2"/>
            <a:endCxn id="309" idx="0"/>
          </p:cNvCxnSpPr>
          <p:nvPr/>
        </p:nvCxnSpPr>
        <p:spPr>
          <a:xfrm flipH="1">
            <a:off x="5660369" y="3268265"/>
            <a:ext cx="2700" cy="139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1"/>
          <p:cNvCxnSpPr>
            <a:stCxn id="309" idx="2"/>
          </p:cNvCxnSpPr>
          <p:nvPr/>
        </p:nvCxnSpPr>
        <p:spPr>
          <a:xfrm>
            <a:off x="5660230" y="4043362"/>
            <a:ext cx="0" cy="16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9" name="Google Shape;32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8300" y="1353711"/>
            <a:ext cx="535856" cy="42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2716" y="1007268"/>
            <a:ext cx="535856" cy="42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1277" y="3337915"/>
            <a:ext cx="487544" cy="38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8298" y="3337916"/>
            <a:ext cx="535856" cy="42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935" y="1061018"/>
            <a:ext cx="821646" cy="35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179" y="1083991"/>
            <a:ext cx="821646" cy="35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2180" y="940775"/>
            <a:ext cx="464408" cy="36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7833" y="1397126"/>
            <a:ext cx="464408" cy="364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4F253-884D-56B6-4398-59E28F05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330200"/>
            <a:ext cx="11340726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D160D-CCB6-56A6-3EB8-F4C844B4C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49" y="253042"/>
            <a:ext cx="8858250" cy="55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9870B-AC04-A524-0415-5D745AC4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532" y="7962"/>
            <a:ext cx="5814151" cy="3433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8AEBC-E331-7A3E-157D-EC22F2390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43" y="3277743"/>
            <a:ext cx="5740400" cy="35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BC29A-535C-B84B-2280-5087920F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821" y="76201"/>
            <a:ext cx="5994400" cy="3886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4FAE6-B71E-7001-77E0-435F617A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821" y="3860156"/>
            <a:ext cx="6039457" cy="27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2DD02-D188-AEFB-49A0-06FC39AC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21"/>
            <a:ext cx="5994400" cy="61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5FB53-6B39-52D9-C6E1-A6092089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898" y="104599"/>
            <a:ext cx="5909754" cy="60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A3BC0-4584-2424-730A-82ACED758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04" y="89160"/>
            <a:ext cx="5915442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B89FD-F568-46C0-769A-8CE7D1132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044" y="240662"/>
            <a:ext cx="5141913" cy="637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9E4AB-0D62-ACC4-DE66-46AB2946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922" y="75164"/>
            <a:ext cx="6084491" cy="628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CED0D-09F0-37D1-BBC1-7E7A91DFA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52997"/>
            <a:ext cx="5842000" cy="57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3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333333"/>
                </a:solidFill>
                <a:latin typeface="+mj-lt"/>
              </a:rPr>
              <a:t>Club Success Plan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Please “re-name” yourself to include your role</a:t>
            </a:r>
          </a:p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Receive slides and example in 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endParaRPr lang="en-US" kern="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kern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208F5-C849-F91E-3A17-8CDE61F4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91" y="0"/>
            <a:ext cx="619581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5427B-833D-ECCB-3BA5-890481ED3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1" y="1092200"/>
            <a:ext cx="6772087" cy="357822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78842-EE14-0B9F-8964-8503F29A743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ctr"/>
            <a:r>
              <a:rPr lang="en-US" dirty="0"/>
              <a:t>Club Officer Requirement Towards DTM</a:t>
            </a:r>
          </a:p>
        </p:txBody>
      </p:sp>
    </p:spTree>
    <p:extLst>
      <p:ext uri="{BB962C8B-B14F-4D97-AF65-F5344CB8AC3E}">
        <p14:creationId xmlns:p14="http://schemas.microsoft.com/office/powerpoint/2010/main" val="33481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6D4B-CAB5-05DC-35FF-50B75B41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11125200" cy="762000"/>
          </a:xfrm>
        </p:spPr>
        <p:txBody>
          <a:bodyPr/>
          <a:lstStyle/>
          <a:p>
            <a:pPr algn="ctr"/>
            <a:r>
              <a:rPr lang="en-US" sz="3600" dirty="0">
                <a:latin typeface="Myriad Pro"/>
              </a:rPr>
              <a:t>CLUB SUCCESS PLAN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39322-EA75-02F8-041B-079879D58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5384800" cy="301730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Club Scenario</a:t>
            </a:r>
            <a:endParaRPr lang="en-US" sz="2000" dirty="0"/>
          </a:p>
          <a:p>
            <a:r>
              <a:rPr lang="en-US" sz="2000" dirty="0"/>
              <a:t>Club has 10 members.</a:t>
            </a:r>
          </a:p>
          <a:p>
            <a:r>
              <a:rPr lang="en-US" sz="2000" dirty="0"/>
              <a:t>Officers are brand new and unsure where to start.</a:t>
            </a:r>
          </a:p>
          <a:p>
            <a:r>
              <a:rPr lang="en-US" sz="2000" dirty="0"/>
              <a:t>President say club wants to grow and get back to being a President’s Distinguished Club.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C837D-5A34-7A94-ADD5-B1ACE97A7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066800"/>
            <a:ext cx="5486400" cy="301730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Questions</a:t>
            </a:r>
          </a:p>
          <a:p>
            <a:endParaRPr lang="en-US" sz="2000" dirty="0"/>
          </a:p>
          <a:p>
            <a:r>
              <a:rPr lang="en-US" sz="2000" dirty="0"/>
              <a:t>What’s ONE goal this club should include in its CSP?</a:t>
            </a:r>
          </a:p>
          <a:p>
            <a:r>
              <a:rPr lang="en-US" sz="2000" dirty="0"/>
              <a:t>What’s ONE action step the officers can take?</a:t>
            </a:r>
          </a:p>
          <a:p>
            <a:r>
              <a:rPr lang="en-US" sz="2000" dirty="0"/>
              <a:t>How can the Area Director help?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5481F-AF53-3CAB-5034-CCD7EEAD3E4F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974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29BFD-4D5B-0F5A-36F2-AB7121B8E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4171C2-213E-9585-3B61-CFDC20DB8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3" y="1035698"/>
            <a:ext cx="10403632" cy="5047861"/>
          </a:xfrm>
        </p:spPr>
        <p:txBody>
          <a:bodyPr>
            <a:normAutofit lnSpcReduction="1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32E3E"/>
                </a:solidFill>
                <a:effectLst/>
                <a:uLnTx/>
                <a:uFillTx/>
                <a:latin typeface="Arial" charset="0"/>
                <a:cs typeface="Arial" charset="0"/>
              </a:rPr>
              <a:t>Distinguished Club Program and Club Success Plan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32E3E"/>
                </a:solidFill>
                <a:effectLst/>
                <a:uLnTx/>
                <a:uFillTx/>
                <a:latin typeface="Arial" charset="0"/>
                <a:cs typeface="Arial" charset="0"/>
                <a:hlinkClick r:id="rId3"/>
              </a:rPr>
              <a:t>https://www.toastmasters.org/resources/resource-library?t=1111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32E3E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132E3E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32E3E"/>
                </a:solidFill>
                <a:effectLst/>
                <a:uLnTx/>
                <a:uFillTx/>
                <a:latin typeface="Arial" charset="0"/>
                <a:cs typeface="Arial" charset="0"/>
              </a:rPr>
              <a:t>Distinguished Performance Reports (Dashboard)</a:t>
            </a:r>
          </a:p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r>
              <a:rPr lang="en-US" dirty="0">
                <a:solidFill>
                  <a:srgbClr val="132E3E"/>
                </a:solidFill>
                <a:hlinkClick r:id="rId4"/>
              </a:rPr>
              <a:t>https://dashboards.toastmasters.org/</a:t>
            </a:r>
            <a:r>
              <a:rPr lang="en-US" dirty="0">
                <a:solidFill>
                  <a:srgbClr val="132E3E"/>
                </a:solidFill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132E3E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32E3E"/>
                </a:solidFill>
              </a:rPr>
              <a:t>Moments of Truth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32E3E"/>
                </a:solidFill>
                <a:hlinkClick r:id="rId5"/>
              </a:rPr>
              <a:t>https://www.toastmasters.org/resources/moments-of-truth</a:t>
            </a:r>
            <a:endParaRPr lang="en-US" dirty="0">
              <a:solidFill>
                <a:srgbClr val="132E3E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132E3E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32E3E"/>
                </a:solidFill>
                <a:effectLst/>
                <a:uLnTx/>
                <a:uFillTx/>
                <a:latin typeface="Arial" charset="0"/>
                <a:cs typeface="Arial" charset="0"/>
              </a:rPr>
              <a:t>Quick Guide to the Dashboard Layout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32E3E"/>
                </a:solidFill>
                <a:hlinkClick r:id="rId6"/>
              </a:rPr>
              <a:t>https://dashboards.toastmasters.org/docs/Dashboard%20Guide.pdf</a:t>
            </a:r>
            <a:endParaRPr lang="en-US" dirty="0">
              <a:solidFill>
                <a:srgbClr val="132E3E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32E3E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0000C7-AC82-E17E-75CF-E053DA75DD7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ctr"/>
            <a:r>
              <a:rPr lang="en-US" dirty="0">
                <a:latin typeface="Myriad Pro"/>
              </a:rPr>
              <a:t>Additional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B0345-A878-6976-AF4D-11C92C3BF9B5}"/>
              </a:ext>
            </a:extLst>
          </p:cNvPr>
          <p:cNvSpPr txBox="1"/>
          <p:nvPr/>
        </p:nvSpPr>
        <p:spPr>
          <a:xfrm>
            <a:off x="3048778" y="3105835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F65A8-B29F-4949-BE2A-0713810055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Recognize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C15D1-349F-41C0-B97C-D28947C75F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r>
              <a:rPr lang="en-US" dirty="0"/>
              <a:t>Recognize the advantages to good planning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AB9E14-ECB5-4BD7-B64F-41FD19615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Assess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E50FCA-B527-4977-950D-8C2C56A791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r>
              <a:rPr lang="en-US" dirty="0"/>
              <a:t>Assess and revise planning documents to improve effectiveness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512D17-FD17-4FAF-B7FB-7BD255E409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D66EF5-471E-41C9-B78C-A077AB982CD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t"/>
          <a:lstStyle/>
          <a:p>
            <a:r>
              <a:rPr lang="en-US" dirty="0"/>
              <a:t>Develop planning documents to effectively target goals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096C6E-77C9-4AB3-9073-A7EF3D5795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798" y="2169142"/>
            <a:ext cx="18923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43E757-EA63-46C4-9B07-9E7F83C9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034" y="2143742"/>
            <a:ext cx="1892300" cy="189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3F90B7-6336-4CEC-98C9-14DE25E936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916" y="2184923"/>
            <a:ext cx="1879600" cy="187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C6BC42-DA1E-4CC7-B254-F7D41C8A5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866" y="2175492"/>
            <a:ext cx="1879600" cy="187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3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08731D-6EB8-2B65-73B0-C40C6A85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8213"/>
            <a:ext cx="10515600" cy="690465"/>
          </a:xfrm>
        </p:spPr>
        <p:txBody>
          <a:bodyPr/>
          <a:lstStyle/>
          <a:p>
            <a:r>
              <a:rPr lang="en-US" sz="4400" dirty="0"/>
              <a:t>10 Reasons to Participate in DCP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BE5AFB-6625-8E49-C1D5-5D08C62F9C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5535" y="2341984"/>
            <a:ext cx="8892073" cy="4366726"/>
          </a:xfrm>
        </p:spPr>
        <p:txBody>
          <a:bodyPr/>
          <a:lstStyle/>
          <a:p>
            <a:pPr marL="514350" indent="-514350" algn="l">
              <a:buAutoNum type="arabicPeriod"/>
            </a:pPr>
            <a:r>
              <a:rPr lang="en-US" dirty="0"/>
              <a:t>Enables the club to fulfill its mission which is to provide the environment in which members can develop their communication and leadership skills.</a:t>
            </a:r>
          </a:p>
          <a:p>
            <a:pPr marL="514350" indent="-514350" algn="l">
              <a:buAutoNum type="arabicPeriod"/>
            </a:pPr>
            <a:r>
              <a:rPr lang="en-US" dirty="0"/>
              <a:t>Ensures the club provides a quality “product” – the club meeting – for its members.</a:t>
            </a:r>
          </a:p>
          <a:p>
            <a:pPr marL="514350" indent="-514350" algn="l">
              <a:buAutoNum type="arabicPeriod"/>
            </a:pPr>
            <a:r>
              <a:rPr lang="en-US" dirty="0"/>
              <a:t>Results in satisfied members who are learning communication and leadership skills.</a:t>
            </a:r>
          </a:p>
          <a:p>
            <a:pPr marL="514350" indent="-514350" algn="l">
              <a:buAutoNum type="arabicPeriod"/>
            </a:pPr>
            <a:r>
              <a:rPr lang="en-US" dirty="0"/>
              <a:t>Gives members the opportunity to learn planning skills useful in business and community life.</a:t>
            </a:r>
          </a:p>
          <a:p>
            <a:pPr marL="514350" indent="-514350" algn="l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65DD5-7741-7651-6E28-32767E92E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6C298B-1B4C-69C5-508A-1991CC49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8213"/>
            <a:ext cx="10515600" cy="690465"/>
          </a:xfrm>
        </p:spPr>
        <p:txBody>
          <a:bodyPr/>
          <a:lstStyle/>
          <a:p>
            <a:r>
              <a:rPr lang="en-US" sz="4400" dirty="0"/>
              <a:t>10 Reasons to Participate in DCP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AA5046-9D64-33FC-BA33-D6C1EDB3F0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5535" y="2341984"/>
            <a:ext cx="8892073" cy="4366726"/>
          </a:xfrm>
        </p:spPr>
        <p:txBody>
          <a:bodyPr/>
          <a:lstStyle/>
          <a:p>
            <a:pPr marL="514350" indent="-514350" algn="l">
              <a:buAutoNum type="arabicPeriod" startAt="5"/>
            </a:pPr>
            <a:r>
              <a:rPr lang="en-US" dirty="0"/>
              <a:t>Provides a sense of achievements to those clubs that are successful in it.</a:t>
            </a:r>
          </a:p>
          <a:p>
            <a:pPr marL="514350" indent="-514350" algn="l">
              <a:buAutoNum type="arabicPeriod" startAt="5"/>
            </a:pPr>
            <a:r>
              <a:rPr lang="en-US" dirty="0"/>
              <a:t>Gives members and club officers the opportunity to learn the value of teamwork as they work together to achieve DCP goals.</a:t>
            </a:r>
          </a:p>
          <a:p>
            <a:pPr marL="514350" indent="-514350" algn="l">
              <a:buAutoNum type="arabicPeriod" startAt="5"/>
            </a:pPr>
            <a:r>
              <a:rPr lang="en-US" dirty="0"/>
              <a:t>Keeps the club focused on providing a good educational program.</a:t>
            </a:r>
          </a:p>
          <a:p>
            <a:pPr marL="514350" indent="-514350" algn="l">
              <a:buAutoNum type="arabicPeriod" startAt="5"/>
            </a:pPr>
            <a:r>
              <a:rPr lang="en-US" dirty="0"/>
              <a:t>Reminds clubs that new members bring new ideas and new personalities.</a:t>
            </a:r>
          </a:p>
        </p:txBody>
      </p:sp>
    </p:spTree>
    <p:extLst>
      <p:ext uri="{BB962C8B-B14F-4D97-AF65-F5344CB8AC3E}">
        <p14:creationId xmlns:p14="http://schemas.microsoft.com/office/powerpoint/2010/main" val="23612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3D27A-1B21-DC7D-C629-E1AB003DC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202A1D-4CC7-180A-0E09-C819E8A97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8213"/>
            <a:ext cx="10515600" cy="690465"/>
          </a:xfrm>
        </p:spPr>
        <p:txBody>
          <a:bodyPr/>
          <a:lstStyle/>
          <a:p>
            <a:r>
              <a:rPr lang="en-US" sz="4400" dirty="0"/>
              <a:t>10 Reasons to Participate in DCP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169E75-0458-3EF9-6EAE-CA1ADA6365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5535" y="2341984"/>
            <a:ext cx="8892073" cy="4366726"/>
          </a:xfrm>
        </p:spPr>
        <p:txBody>
          <a:bodyPr/>
          <a:lstStyle/>
          <a:p>
            <a:pPr marL="514350" indent="-514350" algn="l">
              <a:buAutoNum type="arabicPeriod" startAt="9"/>
            </a:pPr>
            <a:r>
              <a:rPr lang="en-US" dirty="0"/>
              <a:t>Allows the clubs to be recognized for its achievements in the DCP.</a:t>
            </a:r>
          </a:p>
          <a:p>
            <a:pPr marL="514350" indent="-514350" algn="l">
              <a:buAutoNum type="arabicPeriod" startAt="9"/>
            </a:pPr>
            <a:r>
              <a:rPr lang="en-US" dirty="0"/>
              <a:t>Provides a road map for success.</a:t>
            </a:r>
          </a:p>
          <a:p>
            <a:pPr marL="514350" indent="-514350" algn="l">
              <a:buAutoNum type="arabicPeriod" startAt="9"/>
            </a:pPr>
            <a:endParaRPr lang="en-US" dirty="0"/>
          </a:p>
          <a:p>
            <a:pPr algn="l"/>
            <a:r>
              <a:rPr lang="en-US" sz="2400" dirty="0"/>
              <a:t>“The DCP Roadmap,” </a:t>
            </a:r>
            <a:r>
              <a:rPr lang="en-US" sz="2400" dirty="0" err="1"/>
              <a:t>JoAnna</a:t>
            </a:r>
            <a:r>
              <a:rPr lang="en-US" sz="2400" dirty="0"/>
              <a:t> McWilliams, International President, 2000-2001, </a:t>
            </a:r>
            <a:r>
              <a:rPr lang="en-US" sz="2400" i="1" dirty="0"/>
              <a:t>The Toastmaster</a:t>
            </a:r>
            <a:r>
              <a:rPr lang="en-US" sz="2400" dirty="0"/>
              <a:t>, June 2001</a:t>
            </a:r>
          </a:p>
        </p:txBody>
      </p:sp>
    </p:spTree>
    <p:extLst>
      <p:ext uri="{BB962C8B-B14F-4D97-AF65-F5344CB8AC3E}">
        <p14:creationId xmlns:p14="http://schemas.microsoft.com/office/powerpoint/2010/main" val="24868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B93F0-935C-B96D-D8BA-50260F6E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535"/>
            <a:ext cx="5715000" cy="458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3917E-755C-E562-26AB-69F8E4B93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755" y="1230960"/>
            <a:ext cx="6048375" cy="46101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C3EC94-3256-1B2F-5957-80A8C8CD4D4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ctr"/>
            <a:r>
              <a:rPr lang="en-US" dirty="0"/>
              <a:t>Distinguished Performance Reports</a:t>
            </a:r>
          </a:p>
        </p:txBody>
      </p:sp>
    </p:spTree>
    <p:extLst>
      <p:ext uri="{BB962C8B-B14F-4D97-AF65-F5344CB8AC3E}">
        <p14:creationId xmlns:p14="http://schemas.microsoft.com/office/powerpoint/2010/main" val="419221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71510-6B70-AAB8-59E3-F6310145B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F11DA9-C28C-484D-9153-987AFD80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06" y="0"/>
            <a:ext cx="4298141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B793B4-8FE9-1403-A3CD-634AB3D4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46" y="1830169"/>
            <a:ext cx="3230113" cy="35467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Scroll down the Dashboard through Division and Area to the Club.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862E28B-C0D0-3442-0812-BDE6573391C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562644"/>
          </a:xfrm>
        </p:spPr>
        <p:txBody>
          <a:bodyPr/>
          <a:lstStyle/>
          <a:p>
            <a:r>
              <a:rPr lang="en-US" sz="2800" dirty="0"/>
              <a:t>Distinguished Performance Report—McKinney Motivators</a:t>
            </a:r>
          </a:p>
        </p:txBody>
      </p:sp>
    </p:spTree>
    <p:extLst>
      <p:ext uri="{BB962C8B-B14F-4D97-AF65-F5344CB8AC3E}">
        <p14:creationId xmlns:p14="http://schemas.microsoft.com/office/powerpoint/2010/main" val="5453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7593-EAF1-7BDD-2F23-E38561516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32473-4541-BF98-83C6-151A06F8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74" y="0"/>
            <a:ext cx="9438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SLIDE_COUNT" val="2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3491</TotalTime>
  <Words>623</Words>
  <Application>Microsoft Office PowerPoint</Application>
  <PresentationFormat>Widescreen</PresentationFormat>
  <Paragraphs>73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ADLaM Display</vt:lpstr>
      <vt:lpstr>Arial</vt:lpstr>
      <vt:lpstr>Arial (Headings)</vt:lpstr>
      <vt:lpstr>Arial Black</vt:lpstr>
      <vt:lpstr>ArialUnicodeMS</vt:lpstr>
      <vt:lpstr>Calibri</vt:lpstr>
      <vt:lpstr>Courier New</vt:lpstr>
      <vt:lpstr>Myriad Pro</vt:lpstr>
      <vt:lpstr>Myriad Pro Light</vt:lpstr>
      <vt:lpstr>Play</vt:lpstr>
      <vt:lpstr>Wingdings</vt:lpstr>
      <vt:lpstr>1_TI Corporate: 4x3 – Title &amp; Content</vt:lpstr>
      <vt:lpstr>PowerPoint Presentation</vt:lpstr>
      <vt:lpstr>Club Success Plan</vt:lpstr>
      <vt:lpstr>PowerPoint Presentation</vt:lpstr>
      <vt:lpstr>10 Reasons to Participate in DCP </vt:lpstr>
      <vt:lpstr>10 Reasons to Participate in DCP </vt:lpstr>
      <vt:lpstr>10 Reasons to Participate in DCP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CLUB SUCCESS PLAN ACTIVITY</vt:lpstr>
      <vt:lpstr>PowerPoint Presentation</vt:lpstr>
      <vt:lpstr>What is one thing you learned from this session that you will implement in your club?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Rhonda Bunte</cp:lastModifiedBy>
  <cp:revision>67</cp:revision>
  <cp:lastPrinted>2019-05-21T16:02:16Z</cp:lastPrinted>
  <dcterms:created xsi:type="dcterms:W3CDTF">2020-04-06T22:50:15Z</dcterms:created>
  <dcterms:modified xsi:type="dcterms:W3CDTF">2025-08-04T22:15:45Z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