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nance Manager Report" id="{BB1BCBD2-6684-46B6-F89B-4320B8B2800A}">
          <p14:sldIdLst/>
        </p14:section>
        <p14:section name="Default-1" id="{59283A7C-CF2A-13D9-2391-EF80FEA19D0E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88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AN JAY" userId="c3a2c44b6163b33d" providerId="LiveId" clId="{F9D5BFC0-B286-43EB-9603-FAD744A53A27}"/>
    <pc:docChg chg="custSel modSld">
      <pc:chgData name="PAVAN JAY" userId="c3a2c44b6163b33d" providerId="LiveId" clId="{F9D5BFC0-B286-43EB-9603-FAD744A53A27}" dt="2026-09-12T13:47:33.824" v="98" actId="478"/>
      <pc:docMkLst>
        <pc:docMk/>
      </pc:docMkLst>
      <pc:sldChg chg="delSp modSp mod">
        <pc:chgData name="PAVAN JAY" userId="c3a2c44b6163b33d" providerId="LiveId" clId="{F9D5BFC0-B286-43EB-9603-FAD744A53A27}" dt="2026-09-12T13:47:33.824" v="98" actId="478"/>
        <pc:sldMkLst>
          <pc:docMk/>
          <pc:sldMk cId="0" sldId="256"/>
        </pc:sldMkLst>
        <pc:spChg chg="del mod">
          <ac:chgData name="PAVAN JAY" userId="c3a2c44b6163b33d" providerId="LiveId" clId="{F9D5BFC0-B286-43EB-9603-FAD744A53A27}" dt="2026-09-12T13:47:33.824" v="98" actId="478"/>
          <ac:spMkLst>
            <pc:docMk/>
            <pc:sldMk cId="0" sldId="256"/>
            <ac:spMk id="2" creationId="{00000000-0000-0000-0000-000000000000}"/>
          </ac:spMkLst>
        </pc:spChg>
        <pc:spChg chg="del">
          <ac:chgData name="PAVAN JAY" userId="c3a2c44b6163b33d" providerId="LiveId" clId="{F9D5BFC0-B286-43EB-9603-FAD744A53A27}" dt="2026-09-12T13:47:26.708" v="96" actId="478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PAVAN JAY" userId="c3a2c44b6163b33d" providerId="LiveId" clId="{F9D5BFC0-B286-43EB-9603-FAD744A53A27}" dt="2026-09-12T13:29:46.124" v="4" actId="27636"/>
        <pc:sldMkLst>
          <pc:docMk/>
          <pc:sldMk cId="0" sldId="257"/>
        </pc:sldMkLst>
        <pc:spChg chg="mod">
          <ac:chgData name="PAVAN JAY" userId="c3a2c44b6163b33d" providerId="LiveId" clId="{F9D5BFC0-B286-43EB-9603-FAD744A53A27}" dt="2026-09-12T13:29:46.124" v="4" actId="27636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PAVAN JAY" userId="c3a2c44b6163b33d" providerId="LiveId" clId="{F9D5BFC0-B286-43EB-9603-FAD744A53A27}" dt="2026-09-12T13:29:46.129" v="5" actId="27636"/>
        <pc:sldMkLst>
          <pc:docMk/>
          <pc:sldMk cId="0" sldId="258"/>
        </pc:sldMkLst>
        <pc:spChg chg="mod">
          <ac:chgData name="PAVAN JAY" userId="c3a2c44b6163b33d" providerId="LiveId" clId="{F9D5BFC0-B286-43EB-9603-FAD744A53A27}" dt="2026-09-12T13:29:46.129" v="5" actId="27636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PAVAN JAY" userId="c3a2c44b6163b33d" providerId="LiveId" clId="{F9D5BFC0-B286-43EB-9603-FAD744A53A27}" dt="2026-09-12T13:29:46.134" v="6" actId="27636"/>
        <pc:sldMkLst>
          <pc:docMk/>
          <pc:sldMk cId="0" sldId="259"/>
        </pc:sldMkLst>
        <pc:spChg chg="mod">
          <ac:chgData name="PAVAN JAY" userId="c3a2c44b6163b33d" providerId="LiveId" clId="{F9D5BFC0-B286-43EB-9603-FAD744A53A27}" dt="2026-09-12T13:29:46.134" v="6" actId="27636"/>
          <ac:spMkLst>
            <pc:docMk/>
            <pc:sldMk cId="0" sldId="259"/>
            <ac:spMk id="3" creationId="{00000000-0000-0000-0000-000000000000}"/>
          </ac:spMkLst>
        </pc:spChg>
      </pc:sldChg>
      <pc:sldChg chg="delSp modSp mod">
        <pc:chgData name="PAVAN JAY" userId="c3a2c44b6163b33d" providerId="LiveId" clId="{F9D5BFC0-B286-43EB-9603-FAD744A53A27}" dt="2026-09-12T13:46:17.451" v="95" actId="478"/>
        <pc:sldMkLst>
          <pc:docMk/>
          <pc:sldMk cId="0" sldId="260"/>
        </pc:sldMkLst>
        <pc:spChg chg="mod">
          <ac:chgData name="PAVAN JAY" userId="c3a2c44b6163b33d" providerId="LiveId" clId="{F9D5BFC0-B286-43EB-9603-FAD744A53A27}" dt="2026-09-12T13:29:46.117" v="3" actId="27636"/>
          <ac:spMkLst>
            <pc:docMk/>
            <pc:sldMk cId="0" sldId="260"/>
            <ac:spMk id="3" creationId="{00000000-0000-0000-0000-000000000000}"/>
          </ac:spMkLst>
        </pc:spChg>
        <pc:spChg chg="del">
          <ac:chgData name="PAVAN JAY" userId="c3a2c44b6163b33d" providerId="LiveId" clId="{F9D5BFC0-B286-43EB-9603-FAD744A53A27}" dt="2026-09-12T13:46:17.451" v="95" actId="478"/>
          <ac:spMkLst>
            <pc:docMk/>
            <pc:sldMk cId="0" sldId="260"/>
            <ac:spMk id="5" creationId="{00000000-0000-0000-0000-000000000000}"/>
          </ac:spMkLst>
        </pc:spChg>
        <pc:graphicFrameChg chg="mod modGraphic">
          <ac:chgData name="PAVAN JAY" userId="c3a2c44b6163b33d" providerId="LiveId" clId="{F9D5BFC0-B286-43EB-9603-FAD744A53A27}" dt="2026-09-12T13:31:02.766" v="94" actId="20577"/>
          <ac:graphicFrameMkLst>
            <pc:docMk/>
            <pc:sldMk cId="0" sldId="260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743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Format follows the reference Finance Manager Report PowerPoint provided by the user.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Full-year Profit &amp; Loss Statement for 07/01/2025 through 06/30/2026, uploaded as Excel/PDF.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Full-year Profit &amp; Loss Statement for 07/01/2025 through 06/30/2026, District Revenue section.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Full-year Profit &amp; Loss Statement for 07/01/2025 through 06/30/2026, District Expenses section.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uploaded full-year P&amp;L statement does not include Cash, District Reserve, or Total Available Funds figures. This slide preserves the reference layout and flags the missing data instead of carrying forward old numbers.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960" y="3090672"/>
            <a:ext cx="11384280" cy="12344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32688" y="3593592"/>
            <a:ext cx="9418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Manager Report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932688" y="4462272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Eripilla, DTM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7832" y="91440"/>
            <a:ext cx="8961120" cy="10607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19272" y="201168"/>
            <a:ext cx="868680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Profit &amp; Loss [Actual vs. Budget Summary]</a:t>
            </a:r>
            <a:endParaRPr lang="en-US" sz="3000" dirty="0"/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1, 2025 – June 30, 2026</a:t>
            </a:r>
            <a:endParaRPr lang="en-US" sz="30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615184"/>
          <a:ext cx="11082528" cy="1929384"/>
        </p:xfrm>
        <a:graphic>
          <a:graphicData uri="http://schemas.openxmlformats.org/drawingml/2006/table">
            <a:tbl>
              <a:tblPr/>
              <a:tblGrid>
                <a:gridCol w="502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5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26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Actual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Budget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Variance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District Revenue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$101,416.43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$93,100.00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$8,316.43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District Expenses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$77,975.20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$91,750.48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$(13,775.28)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District net income/(loss)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$23,441.23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$1,349.52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$22,091.71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7832" y="91440"/>
            <a:ext cx="8961120" cy="10607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19272" y="201168"/>
            <a:ext cx="868680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Profit &amp; Loss [Actual vs. Budget Summary]</a:t>
            </a:r>
            <a:endParaRPr lang="en-US" sz="3000" dirty="0"/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1, 2025 – June 30, 2026</a:t>
            </a:r>
            <a:endParaRPr lang="en-US" sz="30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1792" y="2176272"/>
          <a:ext cx="10972800" cy="3511296"/>
        </p:xfrm>
        <a:graphic>
          <a:graphicData uri="http://schemas.openxmlformats.org/drawingml/2006/table">
            <a:tbl>
              <a:tblPr/>
              <a:tblGrid>
                <a:gridCol w="466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District Revenue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Actual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Budget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Variance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Membership Revenue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$66,600.00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$62,350.00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$4,250.00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Conference Revenue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$19,204.73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$21,000.00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$(1,795.27)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Oct/Nov Event Revenue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$10,249.62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$8,250.00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$1,999.62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Fundraising Revenue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$500.00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$(500.00)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District Store Revenue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$41.00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$1,000.00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$(959.00)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Other Revenue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$293.23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$293.23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ET TLI Revenue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$5,027.85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$5,027.85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District Revenue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$101,416.43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$93,100.00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$8,316.43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7832" y="91440"/>
            <a:ext cx="8961120" cy="10607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19272" y="201168"/>
            <a:ext cx="868680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Profit &amp; Loss [Actual vs. Budget Summary]</a:t>
            </a:r>
            <a:endParaRPr lang="en-US" sz="3000" dirty="0"/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1, 2025 – June 30, 2026</a:t>
            </a:r>
            <a:endParaRPr lang="en-US" sz="3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" y="1536192"/>
          <a:ext cx="10104120" cy="4745736"/>
        </p:xfrm>
        <a:graphic>
          <a:graphicData uri="http://schemas.openxmlformats.org/drawingml/2006/table">
            <a:tbl>
              <a:tblPr/>
              <a:tblGrid>
                <a:gridCol w="5852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8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District Expenses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Actual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Budget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Variance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Conference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$19,400.55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$21,000.00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$(1,599.45)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Oct/Nov Event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$4,011.28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$7,300.00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$(3,288.72)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District Store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$1,152.59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$1,000.00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$152.59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Recognition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$6,613.33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$7,132.00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$(518.67)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Club Growth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$2,903.57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$6,760.00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$(3,856.43)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Marketing Outside of Toastmasters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$6,091.05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$4,276.00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$1,815.05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Public Relations Expense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$1,971.03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$4,155.00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$(2,183.97)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Education &amp; Training Expense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$7,277.34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$7,200.00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$77.34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Speech Contest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$1,727.48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$3,100.00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$(1,372.52)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Administration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$4,014.86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$4,908.00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$(893.14)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Food and Meals Expense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$3,234.21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$6,550.00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$(3,315.79)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Travel Expense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$5,804.91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$6,552.00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$(747.09)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Lodging Expense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$7,813.91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$8,700.00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$(886.09)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Other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$2,841.61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$2,841.61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Allocation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$3,117.48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$3,117.48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$0.00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2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District Expenses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$77,975.20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$91,750.48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2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$(13,775.28)</a:t>
                      </a:r>
                      <a:endParaRPr lang="en-US" sz="92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7832" y="91440"/>
            <a:ext cx="8961120" cy="10607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19272" y="201168"/>
            <a:ext cx="868680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Report: Available Funds</a:t>
            </a:r>
            <a:endParaRPr lang="en-US" sz="3000" dirty="0"/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1, 2025 – June 30, 2026</a:t>
            </a:r>
            <a:endParaRPr lang="en-US" sz="3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214927"/>
              </p:ext>
            </p:extLst>
          </p:nvPr>
        </p:nvGraphicFramePr>
        <p:xfrm>
          <a:off x="804672" y="1810512"/>
          <a:ext cx="10652760" cy="4480560"/>
        </p:xfrm>
        <a:graphic>
          <a:graphicData uri="http://schemas.openxmlformats.org/drawingml/2006/table">
            <a:tbl>
              <a:tblPr/>
              <a:tblGrid>
                <a:gridCol w="7863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8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043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Available Funds</a:t>
                      </a:r>
                      <a:endParaRPr lang="en-US" sz="2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Cash &amp; District Reserve Cash</a:t>
                      </a:r>
                      <a:endParaRPr lang="en-US" sz="2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/>
                    </a:p>
                  </a:txBody>
                  <a:tcPr marL="27432" marR="27432" marT="27432" marB="2743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Cash - Viewpoint (3320)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ontserrat Medium"/>
                        <a:buNone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+mn-ea"/>
                          <a:cs typeface="+mn-cs"/>
                          <a:sym typeface="Montserrat Medium"/>
                        </a:rPr>
                        <a:t>71,215.09</a:t>
                      </a:r>
                      <a:endParaRPr sz="1600" b="0" kern="1200" dirty="0">
                        <a:solidFill>
                          <a:schemeClr val="dk1"/>
                        </a:solidFill>
                        <a:latin typeface="Montserrat Medium"/>
                      </a:endParaRPr>
                    </a:p>
                  </a:txBody>
                  <a:tcPr marL="76600" marR="76600" marT="38300" marB="38300" anchor="ctr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Cash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ontserrat Medium"/>
                        <a:buNone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+mn-ea"/>
                          <a:cs typeface="+mn-cs"/>
                          <a:sym typeface="Montserrat Medium"/>
                        </a:rPr>
                        <a:t>71,215.09</a:t>
                      </a:r>
                      <a:endParaRPr sz="1600" b="0" kern="1200" dirty="0">
                        <a:solidFill>
                          <a:schemeClr val="dk1"/>
                        </a:solidFill>
                        <a:latin typeface="Montserrat Medium"/>
                      </a:endParaRPr>
                    </a:p>
                  </a:txBody>
                  <a:tcPr marL="76600" marR="76600" marT="38300" marB="38300" anchor="ctr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District Reserve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ontserrat Medium"/>
                        <a:buNone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+mn-ea"/>
                          <a:cs typeface="+mn-cs"/>
                          <a:sym typeface="Montserrat Medium"/>
                        </a:rPr>
                        <a:t>23,051.28</a:t>
                      </a:r>
                      <a:endParaRPr sz="1600" b="0" kern="1200" dirty="0">
                        <a:solidFill>
                          <a:schemeClr val="dk1"/>
                        </a:solidFill>
                        <a:latin typeface="Montserrat Medium"/>
                      </a:endParaRPr>
                    </a:p>
                  </a:txBody>
                  <a:tcPr marL="76600" marR="76600" marT="38300" marB="38300" anchor="ctr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Cash &amp; District Reserve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+mn-ea"/>
                          <a:cs typeface="+mn-cs"/>
                          <a:sym typeface="Montserrat Medium"/>
                        </a:rPr>
                        <a:t>94,266.37</a:t>
                      </a:r>
                      <a:endParaRPr sz="1600" b="0" kern="1200" dirty="0">
                        <a:solidFill>
                          <a:schemeClr val="dk1"/>
                        </a:solidFill>
                        <a:latin typeface="Montserrat Medium"/>
                      </a:endParaRPr>
                    </a:p>
                  </a:txBody>
                  <a:tcPr marL="76600" marR="76600" marT="38300" marB="38300" anchor="ctr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Minimum District Reserve Required at Year End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($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+mn-ea"/>
                          <a:cs typeface="+mn-cs"/>
                        </a:rPr>
                        <a:t>15,587.50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)</a:t>
                      </a:r>
                      <a:endParaRPr sz="1600" b="0" kern="1200" dirty="0">
                        <a:solidFill>
                          <a:schemeClr val="dk1"/>
                        </a:solidFill>
                        <a:latin typeface="Montserrat Medium"/>
                      </a:endParaRPr>
                    </a:p>
                  </a:txBody>
                  <a:tcPr marL="76600" marR="76600" marT="38300" marB="38300" anchor="ctr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6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Available Funds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ontserrat Medium"/>
                        <a:buNone/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Montserrat Medium"/>
                          <a:ea typeface="+mn-ea"/>
                          <a:cs typeface="+mn-cs"/>
                        </a:rPr>
                        <a:t>78,678.87</a:t>
                      </a:r>
                      <a:endParaRPr sz="1600" b="1" kern="1200" dirty="0">
                        <a:solidFill>
                          <a:schemeClr val="dk1"/>
                        </a:solidFill>
                        <a:latin typeface="Montserrat Medium"/>
                      </a:endParaRPr>
                    </a:p>
                  </a:txBody>
                  <a:tcPr marL="76600" marR="76600" marT="38300" marB="38300" anchor="ctr">
                    <a:lnL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499</Words>
  <Application>Microsoft Office PowerPoint</Application>
  <PresentationFormat>Widescreen</PresentationFormat>
  <Paragraphs>153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Montserrat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District 50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Finance Manager Report</dc:title>
  <dc:subject>Finance Manager Report - Full Year</dc:subject>
  <dc:creator>OpenAI</dc:creator>
  <cp:lastModifiedBy>Michael Lawler</cp:lastModifiedBy>
  <cp:revision>2</cp:revision>
  <dcterms:created xsi:type="dcterms:W3CDTF">2026-09-12T13:02:33Z</dcterms:created>
  <dcterms:modified xsi:type="dcterms:W3CDTF">2026-09-12T16:11:07Z</dcterms:modified>
</cp:coreProperties>
</file>