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4" r:id="rId6"/>
    <p:sldId id="261" r:id="rId7"/>
    <p:sldId id="262" r:id="rId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7" d="100"/>
          <a:sy n="127" d="100"/>
        </p:scale>
        <p:origin x="5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1327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8000B-3E07-894C-7B46-D4F426FFB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E2C496-573D-647D-ABD8-49BB19783E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4CB679-88B3-E114-9564-898B7A211F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653DB1-F71A-AD1D-62B7-356171A2F7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6408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41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0" y="685800"/>
            <a:ext cx="3566160" cy="109728"/>
          </a:xfrm>
          <a:prstGeom prst="rect">
            <a:avLst/>
          </a:prstGeom>
          <a:solidFill>
            <a:srgbClr val="009AA5"/>
          </a:solidFill>
          <a:ln/>
        </p:spPr>
      </p:sp>
      <p:sp>
        <p:nvSpPr>
          <p:cNvPr id="3" name="Shape 1"/>
          <p:cNvSpPr/>
          <p:nvPr/>
        </p:nvSpPr>
        <p:spPr>
          <a:xfrm>
            <a:off x="8732520" y="1417320"/>
            <a:ext cx="3063240" cy="109728"/>
          </a:xfrm>
          <a:prstGeom prst="rect">
            <a:avLst/>
          </a:prstGeom>
          <a:solidFill>
            <a:srgbClr val="009AA5"/>
          </a:solidFill>
          <a:ln/>
        </p:spPr>
      </p:sp>
      <p:sp>
        <p:nvSpPr>
          <p:cNvPr id="4" name="Shape 2"/>
          <p:cNvSpPr/>
          <p:nvPr/>
        </p:nvSpPr>
        <p:spPr>
          <a:xfrm>
            <a:off x="9235440" y="2148840"/>
            <a:ext cx="2560320" cy="109728"/>
          </a:xfrm>
          <a:prstGeom prst="rect">
            <a:avLst/>
          </a:prstGeom>
          <a:solidFill>
            <a:srgbClr val="009AA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141732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50" dirty="0">
                <a:solidFill>
                  <a:srgbClr val="9FB4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DISTRICT 50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1828800"/>
            <a:ext cx="82296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Contest Judges Briefing</a:t>
            </a:r>
            <a:endParaRPr lang="en-US" sz="42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35204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00" dirty="0">
                <a:solidFill>
                  <a:srgbClr val="9FB4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FALL 2026  •  ONLINE SPEECH CONTEST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914400" y="4041648"/>
            <a:ext cx="914400" cy="45720"/>
          </a:xfrm>
          <a:prstGeom prst="rect">
            <a:avLst/>
          </a:prstGeom>
          <a:solidFill>
            <a:srgbClr val="77243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4224528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Fair  •  Consistent  •  Confidential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772432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0" y="256032"/>
            <a:ext cx="1219169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041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Zoom Protocol / Connectivity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9326880" y="292608"/>
            <a:ext cx="25877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kern="0" spc="100" dirty="0">
                <a:solidFill>
                  <a:srgbClr val="772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DISTRICT 50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0" y="6419088"/>
            <a:ext cx="121916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8A92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DISTRICT 50  •  FALL 2026  •  JUDGES’ TRAINING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11457432" y="641908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92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914400" y="1234440"/>
            <a:ext cx="4998568" cy="4892040"/>
          </a:xfrm>
          <a:prstGeom prst="roundRect">
            <a:avLst>
              <a:gd name="adj" fmla="val 2617"/>
            </a:avLst>
          </a:prstGeom>
          <a:solidFill>
            <a:srgbClr val="FFFFFF"/>
          </a:solidFill>
          <a:ln w="12700">
            <a:solidFill>
              <a:srgbClr val="E0E4E6"/>
            </a:solidFill>
            <a:prstDash val="solid"/>
          </a:ln>
          <a:effectLst>
            <a:outerShdw blurRad="76200" dist="25400" dir="5400000" algn="bl" rotWithShape="0">
              <a:srgbClr val="B9BEC0">
                <a:alpha val="35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914400" y="1289304"/>
            <a:ext cx="54864" cy="4782312"/>
          </a:xfrm>
          <a:prstGeom prst="rect">
            <a:avLst/>
          </a:prstGeom>
          <a:solidFill>
            <a:srgbClr val="009AA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207008" y="1435608"/>
            <a:ext cx="4449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50" dirty="0">
                <a:solidFill>
                  <a:srgbClr val="009A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YOU JOIN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207008" y="1920240"/>
            <a:ext cx="4449928" cy="3977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●"/>
            </a:pPr>
            <a:r>
              <a:rPr lang="en-US" sz="1350" dirty="0">
                <a:solidFill>
                  <a:srgbClr val="242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 via laptop or computer – not via phone, if possible.</a:t>
            </a:r>
            <a:endParaRPr lang="en-US" sz="1350" dirty="0"/>
          </a:p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●"/>
            </a:pPr>
            <a:r>
              <a:rPr lang="en-US" sz="1350" dirty="0">
                <a:solidFill>
                  <a:srgbClr val="242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Verify that you have a full battery or plug into a power source.</a:t>
            </a:r>
            <a:endParaRPr lang="en-US" sz="1350" dirty="0"/>
          </a:p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●"/>
            </a:pPr>
            <a:r>
              <a:rPr lang="en-US" sz="1350" dirty="0">
                <a:solidFill>
                  <a:srgbClr val="242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 the contest at least 15 minutes before the start time.</a:t>
            </a:r>
            <a:endParaRPr lang="en-US" sz="1350" dirty="0"/>
          </a:p>
          <a:p>
            <a:pPr marL="228600" indent="-228600">
              <a:lnSpc>
                <a:spcPct val="105000"/>
              </a:lnSpc>
              <a:buSzPct val="100000"/>
              <a:buChar char="●"/>
            </a:pPr>
            <a:r>
              <a:rPr lang="en-US" sz="1350" dirty="0">
                <a:solidFill>
                  <a:srgbClr val="242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Zoom links are posted on d50tm.org/contest. Join the right contest!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278728" y="1234440"/>
            <a:ext cx="4998568" cy="4892040"/>
          </a:xfrm>
          <a:prstGeom prst="roundRect">
            <a:avLst>
              <a:gd name="adj" fmla="val 2617"/>
            </a:avLst>
          </a:prstGeom>
          <a:solidFill>
            <a:srgbClr val="FFFFFF"/>
          </a:solidFill>
          <a:ln w="12700">
            <a:solidFill>
              <a:srgbClr val="E0E4E6"/>
            </a:solidFill>
            <a:prstDash val="solid"/>
          </a:ln>
          <a:effectLst>
            <a:outerShdw blurRad="76200" dist="25400" dir="5400000" algn="bl" rotWithShape="0">
              <a:srgbClr val="B9BEC0">
                <a:alpha val="35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6278728" y="1289304"/>
            <a:ext cx="54864" cy="4782312"/>
          </a:xfrm>
          <a:prstGeom prst="rect">
            <a:avLst/>
          </a:prstGeom>
          <a:solidFill>
            <a:srgbClr val="77243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571336" y="1435608"/>
            <a:ext cx="4449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50" dirty="0">
                <a:solidFill>
                  <a:srgbClr val="772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DURING THE CONTEST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6571336" y="1920240"/>
            <a:ext cx="4449928" cy="3977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●"/>
            </a:pPr>
            <a:r>
              <a:rPr lang="en-US" sz="1350" dirty="0">
                <a:solidFill>
                  <a:srgbClr val="242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Judges remain anonymous – do not rename yourself as “Judge.”</a:t>
            </a:r>
            <a:endParaRPr lang="en-US" sz="1350" dirty="0"/>
          </a:p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●"/>
            </a:pPr>
            <a:r>
              <a:rPr lang="en-US" sz="1350" dirty="0">
                <a:solidFill>
                  <a:srgbClr val="242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your audio muted during the contestant speeches.</a:t>
            </a:r>
            <a:endParaRPr lang="en-US" sz="1350" dirty="0"/>
          </a:p>
          <a:p>
            <a:pPr marL="228600" indent="-228600">
              <a:lnSpc>
                <a:spcPct val="105000"/>
              </a:lnSpc>
              <a:buSzPct val="100000"/>
              <a:buChar char="●"/>
            </a:pPr>
            <a:r>
              <a:rPr lang="en-US" sz="1350" dirty="0">
                <a:solidFill>
                  <a:srgbClr val="242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your view to ‘Speaker View’ if the contestant is not highlighted.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772432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0" y="256032"/>
            <a:ext cx="1219169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041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Judging Guidelines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9326880" y="292608"/>
            <a:ext cx="25877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kern="0" spc="100" dirty="0">
                <a:solidFill>
                  <a:srgbClr val="772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DISTRICT 50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0" y="6419088"/>
            <a:ext cx="121916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8A92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DISTRICT 50  •  FALL 2026  •  JUDGES’ TRAINING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11457432" y="641908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92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914400" y="1234440"/>
            <a:ext cx="4998568" cy="4892040"/>
          </a:xfrm>
          <a:prstGeom prst="roundRect">
            <a:avLst>
              <a:gd name="adj" fmla="val 2617"/>
            </a:avLst>
          </a:prstGeom>
          <a:solidFill>
            <a:srgbClr val="FFFFFF"/>
          </a:solidFill>
          <a:ln w="12700">
            <a:solidFill>
              <a:srgbClr val="E0E4E6"/>
            </a:solidFill>
            <a:prstDash val="solid"/>
          </a:ln>
          <a:effectLst>
            <a:outerShdw blurRad="76200" dist="25400" dir="5400000" algn="bl" rotWithShape="0">
              <a:srgbClr val="B9BEC0">
                <a:alpha val="35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914400" y="1289304"/>
            <a:ext cx="54864" cy="4782312"/>
          </a:xfrm>
          <a:prstGeom prst="rect">
            <a:avLst/>
          </a:prstGeom>
          <a:solidFill>
            <a:srgbClr val="009AA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207008" y="1435608"/>
            <a:ext cx="4449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50" dirty="0">
                <a:solidFill>
                  <a:srgbClr val="009A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JUDGE THE SPEECH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207008" y="1920240"/>
            <a:ext cx="4449928" cy="3977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●"/>
            </a:pPr>
            <a:r>
              <a:rPr lang="en-US" sz="1350" dirty="0">
                <a:solidFill>
                  <a:srgbClr val="242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Judging is different from evaluating – follow the criteria and instructions on the ballot (see the back for specifics).</a:t>
            </a:r>
            <a:endParaRPr lang="en-US" sz="1350" dirty="0"/>
          </a:p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●"/>
            </a:pPr>
            <a:r>
              <a:rPr lang="en-US" sz="1350" dirty="0">
                <a:solidFill>
                  <a:srgbClr val="242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 fair and avoid bias. Do not consider timing, and judge each contestant against the criteria, not against other speakers. Break your own ties.</a:t>
            </a:r>
            <a:endParaRPr lang="en-US" sz="1350" dirty="0"/>
          </a:p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●"/>
            </a:pPr>
            <a:r>
              <a:rPr lang="en-US" sz="1350" dirty="0">
                <a:solidFill>
                  <a:srgbClr val="242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the online ballot to track scores and totals, or print one.</a:t>
            </a:r>
            <a:endParaRPr lang="en-US" sz="1350" dirty="0"/>
          </a:p>
          <a:p>
            <a:pPr marL="228600" indent="-228600">
              <a:lnSpc>
                <a:spcPct val="105000"/>
              </a:lnSpc>
              <a:buSzPct val="100000"/>
              <a:buChar char="●"/>
            </a:pPr>
            <a:r>
              <a:rPr lang="en-US" sz="1350" dirty="0">
                <a:solidFill>
                  <a:srgbClr val="242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Submit only the 1st / 2nd / 3rd place names to the Chief Judge. Tie Breaker Judges submit all places.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278728" y="1234440"/>
            <a:ext cx="4998568" cy="4892040"/>
          </a:xfrm>
          <a:prstGeom prst="roundRect">
            <a:avLst>
              <a:gd name="adj" fmla="val 2617"/>
            </a:avLst>
          </a:prstGeom>
          <a:solidFill>
            <a:srgbClr val="FFFFFF"/>
          </a:solidFill>
          <a:ln w="12700">
            <a:solidFill>
              <a:srgbClr val="E0E4E6"/>
            </a:solidFill>
            <a:prstDash val="solid"/>
          </a:ln>
          <a:effectLst>
            <a:outerShdw blurRad="76200" dist="25400" dir="5400000" algn="bl" rotWithShape="0">
              <a:srgbClr val="B9BEC0">
                <a:alpha val="35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6278728" y="1289304"/>
            <a:ext cx="54864" cy="4782312"/>
          </a:xfrm>
          <a:prstGeom prst="rect">
            <a:avLst/>
          </a:prstGeom>
          <a:solidFill>
            <a:srgbClr val="77243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571336" y="1435608"/>
            <a:ext cx="4449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50" dirty="0">
                <a:solidFill>
                  <a:srgbClr val="772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SUBMIT WITH CARE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6571336" y="1920240"/>
            <a:ext cx="4449928" cy="3977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●"/>
            </a:pPr>
            <a:r>
              <a:rPr lang="en-US" sz="1350" dirty="0">
                <a:solidFill>
                  <a:srgbClr val="242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Verify contestant names against the program for correctness.</a:t>
            </a:r>
            <a:endParaRPr lang="en-US" sz="1350" dirty="0"/>
          </a:p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●"/>
            </a:pPr>
            <a:r>
              <a:rPr lang="en-US" sz="1350" dirty="0">
                <a:solidFill>
                  <a:srgbClr val="242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Sanity-check your scores and rankings before submitting.</a:t>
            </a:r>
            <a:endParaRPr lang="en-US" sz="1350" dirty="0"/>
          </a:p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●"/>
            </a:pPr>
            <a:r>
              <a:rPr lang="en-US" sz="1350" dirty="0">
                <a:solidFill>
                  <a:srgbClr val="242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Once submitted, a ballot cannot be recalled or modified.</a:t>
            </a:r>
            <a:endParaRPr lang="en-US" sz="1350" dirty="0"/>
          </a:p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●"/>
            </a:pPr>
            <a:r>
              <a:rPr lang="en-US" sz="1350" dirty="0">
                <a:solidFill>
                  <a:srgbClr val="242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not leave the contest after submission – you may be needed if a protest is raised, by anyone.</a:t>
            </a:r>
            <a:endParaRPr lang="en-US" sz="1350" dirty="0"/>
          </a:p>
          <a:p>
            <a:pPr marL="228600" indent="-228600">
              <a:lnSpc>
                <a:spcPct val="105000"/>
              </a:lnSpc>
              <a:buSzPct val="100000"/>
              <a:buChar char="●"/>
            </a:pPr>
            <a:r>
              <a:rPr lang="en-US" sz="1350" dirty="0">
                <a:solidFill>
                  <a:srgbClr val="242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not discuss your ballot with anyone.</a:t>
            </a:r>
            <a:endParaRPr lang="en-US" sz="13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772432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0" y="256032"/>
            <a:ext cx="1219169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041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Protests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9326880" y="292608"/>
            <a:ext cx="25877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kern="0" spc="100" dirty="0">
                <a:solidFill>
                  <a:srgbClr val="772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DISTRICT 50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0" y="6419088"/>
            <a:ext cx="121916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8A92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DISTRICT 50  •  FALL 2026  •  JUDGES’ TRAINING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11457432" y="641908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92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941832" y="1289304"/>
            <a:ext cx="10362895" cy="4892040"/>
          </a:xfrm>
          <a:prstGeom prst="roundRect">
            <a:avLst>
              <a:gd name="adj" fmla="val 2617"/>
            </a:avLst>
          </a:prstGeom>
          <a:solidFill>
            <a:srgbClr val="FFFFFF"/>
          </a:solidFill>
          <a:ln w="12700">
            <a:solidFill>
              <a:srgbClr val="E0E4E6"/>
            </a:solidFill>
            <a:prstDash val="solid"/>
          </a:ln>
          <a:effectLst>
            <a:outerShdw blurRad="76200" dist="25400" dir="5400000" algn="bl" rotWithShape="0">
              <a:srgbClr val="B9BEC0">
                <a:alpha val="35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914400" y="1289304"/>
            <a:ext cx="54864" cy="4782312"/>
          </a:xfrm>
          <a:prstGeom prst="rect">
            <a:avLst/>
          </a:prstGeom>
          <a:solidFill>
            <a:srgbClr val="77243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207008" y="1435608"/>
            <a:ext cx="981425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50" dirty="0">
                <a:solidFill>
                  <a:srgbClr val="772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A PROTEST MAY BE RAISED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1207008" y="2103120"/>
            <a:ext cx="384048" cy="384048"/>
          </a:xfrm>
          <a:prstGeom prst="ellipse">
            <a:avLst/>
          </a:prstGeom>
          <a:solidFill>
            <a:srgbClr val="772432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1207008" y="21031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1847088" y="2048256"/>
            <a:ext cx="9137599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500" dirty="0">
                <a:solidFill>
                  <a:srgbClr val="242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Protests can only be raised by judges and contestants, to the Contest Chair or the Chief Judge.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1207008" y="3337560"/>
            <a:ext cx="384048" cy="384048"/>
          </a:xfrm>
          <a:prstGeom prst="ellipse">
            <a:avLst/>
          </a:prstGeom>
          <a:solidFill>
            <a:srgbClr val="772432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1207008" y="33375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847088" y="3282696"/>
            <a:ext cx="9137599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500" dirty="0">
                <a:solidFill>
                  <a:srgbClr val="242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Protests for ORIGINALITY apply when more than 25% of the speech is cited material.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1207008" y="4572000"/>
            <a:ext cx="384048" cy="384048"/>
          </a:xfrm>
          <a:prstGeom prst="ellipse">
            <a:avLst/>
          </a:prstGeom>
          <a:solidFill>
            <a:srgbClr val="772432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207008" y="45720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1847088" y="4517136"/>
            <a:ext cx="9137599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500" dirty="0">
                <a:solidFill>
                  <a:srgbClr val="242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Protests for REFERENCES apply when a speaker references content from another contestant’s speech, or references another contestant directly.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E8096C-74E3-6AE1-81E7-C7E3AF550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50EF6F68-6C05-F701-A001-56EE8196ED08}"/>
              </a:ext>
            </a:extLst>
          </p:cNvPr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772432"/>
          </a:solidFill>
          <a:ln/>
        </p:spPr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A64141D1-6140-DE25-B4D0-4DC4CB34AC3B}"/>
              </a:ext>
            </a:extLst>
          </p:cNvPr>
          <p:cNvSpPr txBox="1"/>
          <p:nvPr/>
        </p:nvSpPr>
        <p:spPr>
          <a:xfrm>
            <a:off x="0" y="256032"/>
            <a:ext cx="1219169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041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Communication is KEY</a:t>
            </a:r>
            <a:endParaRPr lang="en-US" sz="25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AF81B156-9734-B91E-5BD3-C85F25168F73}"/>
              </a:ext>
            </a:extLst>
          </p:cNvPr>
          <p:cNvSpPr txBox="1"/>
          <p:nvPr/>
        </p:nvSpPr>
        <p:spPr>
          <a:xfrm>
            <a:off x="9326880" y="292608"/>
            <a:ext cx="25877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kern="0" spc="100" dirty="0">
                <a:solidFill>
                  <a:srgbClr val="772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DISTRICT 50</a:t>
            </a:r>
            <a:endParaRPr lang="en-US" sz="11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9F6F03FF-D0CB-9050-66C0-D66578DAC279}"/>
              </a:ext>
            </a:extLst>
          </p:cNvPr>
          <p:cNvSpPr txBox="1"/>
          <p:nvPr/>
        </p:nvSpPr>
        <p:spPr>
          <a:xfrm>
            <a:off x="0" y="6419088"/>
            <a:ext cx="121916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8A92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DISTRICT 50  •  FALL 2026  •  JUDGES’ TRAINING</a:t>
            </a:r>
            <a:endParaRPr lang="en-US" sz="10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5EEE1775-A182-0347-1D61-140CCCE23BBA}"/>
              </a:ext>
            </a:extLst>
          </p:cNvPr>
          <p:cNvSpPr txBox="1"/>
          <p:nvPr/>
        </p:nvSpPr>
        <p:spPr>
          <a:xfrm>
            <a:off x="11457432" y="641908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92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00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F4CB342D-9CE8-9F1D-7305-D4E021B1B822}"/>
              </a:ext>
            </a:extLst>
          </p:cNvPr>
          <p:cNvSpPr/>
          <p:nvPr/>
        </p:nvSpPr>
        <p:spPr>
          <a:xfrm>
            <a:off x="922944" y="1289304"/>
            <a:ext cx="10362895" cy="4892040"/>
          </a:xfrm>
          <a:prstGeom prst="roundRect">
            <a:avLst>
              <a:gd name="adj" fmla="val 2617"/>
            </a:avLst>
          </a:prstGeom>
          <a:solidFill>
            <a:srgbClr val="FFFFFF"/>
          </a:solidFill>
          <a:ln w="12700">
            <a:solidFill>
              <a:srgbClr val="E0E4E6"/>
            </a:solidFill>
            <a:prstDash val="solid"/>
          </a:ln>
          <a:effectLst>
            <a:outerShdw blurRad="76200" dist="25400" dir="5400000" algn="bl" rotWithShape="0">
              <a:srgbClr val="B9BEC0">
                <a:alpha val="35000"/>
              </a:srgbClr>
            </a:outerShdw>
          </a:effectLst>
        </p:spPr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DA032362-D3CB-10E5-13F6-565FE39E7095}"/>
              </a:ext>
            </a:extLst>
          </p:cNvPr>
          <p:cNvSpPr/>
          <p:nvPr/>
        </p:nvSpPr>
        <p:spPr>
          <a:xfrm>
            <a:off x="914400" y="1289304"/>
            <a:ext cx="54864" cy="4782312"/>
          </a:xfrm>
          <a:prstGeom prst="rect">
            <a:avLst/>
          </a:prstGeom>
          <a:solidFill>
            <a:srgbClr val="772432"/>
          </a:solidFill>
          <a:ln/>
        </p:spPr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EA233A9F-708A-C17A-CE21-A53BD7AA086E}"/>
              </a:ext>
            </a:extLst>
          </p:cNvPr>
          <p:cNvSpPr/>
          <p:nvPr/>
        </p:nvSpPr>
        <p:spPr>
          <a:xfrm>
            <a:off x="1207008" y="2103120"/>
            <a:ext cx="384048" cy="384048"/>
          </a:xfrm>
          <a:prstGeom prst="ellipse">
            <a:avLst/>
          </a:prstGeom>
          <a:solidFill>
            <a:srgbClr val="772432"/>
          </a:solidFill>
          <a:ln/>
        </p:spPr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C1B95C4A-2A29-5819-02F1-A770DC5729E6}"/>
              </a:ext>
            </a:extLst>
          </p:cNvPr>
          <p:cNvSpPr txBox="1"/>
          <p:nvPr/>
        </p:nvSpPr>
        <p:spPr>
          <a:xfrm>
            <a:off x="1214245" y="212596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754FBD21-18B7-8B4E-F977-A725FEF3C0DB}"/>
              </a:ext>
            </a:extLst>
          </p:cNvPr>
          <p:cNvSpPr txBox="1"/>
          <p:nvPr/>
        </p:nvSpPr>
        <p:spPr>
          <a:xfrm>
            <a:off x="1736556" y="2142660"/>
            <a:ext cx="91375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5000"/>
              </a:lnSpc>
              <a:spcAft>
                <a:spcPts val="1400"/>
              </a:spcAft>
              <a:buSzPct val="100000"/>
            </a:pPr>
            <a:r>
              <a:rPr lang="en-US" sz="1600" dirty="0">
                <a:solidFill>
                  <a:srgbClr val="242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Please do not use the Zoom chat to communicate. Private-message the Chief Judge if needed.</a:t>
            </a:r>
            <a:endParaRPr lang="en-US" sz="1600" dirty="0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DC76B425-363B-7C01-CDBC-073A4897CBB8}"/>
              </a:ext>
            </a:extLst>
          </p:cNvPr>
          <p:cNvSpPr/>
          <p:nvPr/>
        </p:nvSpPr>
        <p:spPr>
          <a:xfrm>
            <a:off x="1193342" y="2720340"/>
            <a:ext cx="384048" cy="384048"/>
          </a:xfrm>
          <a:prstGeom prst="ellipse">
            <a:avLst/>
          </a:prstGeom>
          <a:solidFill>
            <a:srgbClr val="772432"/>
          </a:solidFill>
          <a:ln/>
        </p:spPr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D346F949-E524-D685-661C-3996D35BE737}"/>
              </a:ext>
            </a:extLst>
          </p:cNvPr>
          <p:cNvSpPr txBox="1"/>
          <p:nvPr/>
        </p:nvSpPr>
        <p:spPr>
          <a:xfrm>
            <a:off x="1207008" y="27203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FED04CF1-412E-4FFA-6DDA-99EF5ABF8E13}"/>
              </a:ext>
            </a:extLst>
          </p:cNvPr>
          <p:cNvSpPr txBox="1"/>
          <p:nvPr/>
        </p:nvSpPr>
        <p:spPr>
          <a:xfrm>
            <a:off x="1847088" y="3282696"/>
            <a:ext cx="9137599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endParaRPr lang="en-US" sz="1500" dirty="0"/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66A28257-BA76-086F-D05F-FA76429382A5}"/>
              </a:ext>
            </a:extLst>
          </p:cNvPr>
          <p:cNvSpPr/>
          <p:nvPr/>
        </p:nvSpPr>
        <p:spPr>
          <a:xfrm>
            <a:off x="1202084" y="3331682"/>
            <a:ext cx="384048" cy="403642"/>
          </a:xfrm>
          <a:prstGeom prst="ellipse">
            <a:avLst/>
          </a:prstGeom>
          <a:solidFill>
            <a:srgbClr val="772432"/>
          </a:solidFill>
          <a:ln/>
        </p:spPr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64EA84D8-A6B2-85E4-2FF9-E2963B9DFB52}"/>
              </a:ext>
            </a:extLst>
          </p:cNvPr>
          <p:cNvSpPr txBox="1"/>
          <p:nvPr/>
        </p:nvSpPr>
        <p:spPr>
          <a:xfrm>
            <a:off x="1218664" y="3321081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F44C387B-283B-EB22-43B0-51BA066A413D}"/>
              </a:ext>
            </a:extLst>
          </p:cNvPr>
          <p:cNvSpPr txBox="1"/>
          <p:nvPr/>
        </p:nvSpPr>
        <p:spPr>
          <a:xfrm>
            <a:off x="1847088" y="4517136"/>
            <a:ext cx="9137599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endParaRPr lang="en-US" sz="1500" dirty="0"/>
          </a:p>
        </p:txBody>
      </p:sp>
      <p:sp>
        <p:nvSpPr>
          <p:cNvPr id="19" name="Text 10">
            <a:extLst>
              <a:ext uri="{FF2B5EF4-FFF2-40B4-BE49-F238E27FC236}">
                <a16:creationId xmlns:a16="http://schemas.microsoft.com/office/drawing/2014/main" id="{05BD5D63-6809-C8ED-8EFA-695FE1144A93}"/>
              </a:ext>
            </a:extLst>
          </p:cNvPr>
          <p:cNvSpPr txBox="1"/>
          <p:nvPr/>
        </p:nvSpPr>
        <p:spPr>
          <a:xfrm>
            <a:off x="1736555" y="2761488"/>
            <a:ext cx="91375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5000"/>
              </a:lnSpc>
              <a:spcAft>
                <a:spcPts val="1400"/>
              </a:spcAft>
              <a:buSzPct val="100000"/>
            </a:pPr>
            <a:r>
              <a:rPr lang="en-US" sz="1600" dirty="0">
                <a:solidFill>
                  <a:srgbClr val="242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Please text the Chief Judge in your group text that you are present when you log into the contest.</a:t>
            </a:r>
            <a:endParaRPr lang="en-US" sz="1600" dirty="0"/>
          </a:p>
        </p:txBody>
      </p:sp>
      <p:sp>
        <p:nvSpPr>
          <p:cNvPr id="20" name="Text 10">
            <a:extLst>
              <a:ext uri="{FF2B5EF4-FFF2-40B4-BE49-F238E27FC236}">
                <a16:creationId xmlns:a16="http://schemas.microsoft.com/office/drawing/2014/main" id="{704F0792-C2C2-BAC1-B759-8B240A9CA3B2}"/>
              </a:ext>
            </a:extLst>
          </p:cNvPr>
          <p:cNvSpPr txBox="1"/>
          <p:nvPr/>
        </p:nvSpPr>
        <p:spPr>
          <a:xfrm>
            <a:off x="1736554" y="3350623"/>
            <a:ext cx="91375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5000"/>
              </a:lnSpc>
              <a:spcAft>
                <a:spcPts val="1400"/>
              </a:spcAft>
              <a:buSzPct val="100000"/>
            </a:pPr>
            <a:r>
              <a:rPr lang="en-US" sz="1600" dirty="0">
                <a:solidFill>
                  <a:srgbClr val="242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Please text ‘Ballot Sent’ after you send your ballot.</a:t>
            </a:r>
            <a:endParaRPr lang="en-US" sz="1600" dirty="0"/>
          </a:p>
        </p:txBody>
      </p:sp>
      <p:sp>
        <p:nvSpPr>
          <p:cNvPr id="21" name="Text 15">
            <a:extLst>
              <a:ext uri="{FF2B5EF4-FFF2-40B4-BE49-F238E27FC236}">
                <a16:creationId xmlns:a16="http://schemas.microsoft.com/office/drawing/2014/main" id="{AFDACAEB-8780-E03B-0862-14663BB20169}"/>
              </a:ext>
            </a:extLst>
          </p:cNvPr>
          <p:cNvSpPr txBox="1"/>
          <p:nvPr/>
        </p:nvSpPr>
        <p:spPr>
          <a:xfrm>
            <a:off x="1202083" y="3962618"/>
            <a:ext cx="418179" cy="4413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23" name="Shape 8">
            <a:extLst>
              <a:ext uri="{FF2B5EF4-FFF2-40B4-BE49-F238E27FC236}">
                <a16:creationId xmlns:a16="http://schemas.microsoft.com/office/drawing/2014/main" id="{C2783D71-1874-5771-9875-DC984BD7CD1A}"/>
              </a:ext>
            </a:extLst>
          </p:cNvPr>
          <p:cNvSpPr/>
          <p:nvPr/>
        </p:nvSpPr>
        <p:spPr>
          <a:xfrm>
            <a:off x="1214245" y="3952955"/>
            <a:ext cx="384048" cy="384048"/>
          </a:xfrm>
          <a:prstGeom prst="ellipse">
            <a:avLst/>
          </a:prstGeom>
          <a:solidFill>
            <a:srgbClr val="772432"/>
          </a:solidFill>
          <a:ln/>
        </p:spPr>
      </p:sp>
      <p:sp>
        <p:nvSpPr>
          <p:cNvPr id="24" name="Shape 8">
            <a:extLst>
              <a:ext uri="{FF2B5EF4-FFF2-40B4-BE49-F238E27FC236}">
                <a16:creationId xmlns:a16="http://schemas.microsoft.com/office/drawing/2014/main" id="{08C03F67-62D3-C26C-D3B5-A20894D46EEB}"/>
              </a:ext>
            </a:extLst>
          </p:cNvPr>
          <p:cNvSpPr/>
          <p:nvPr/>
        </p:nvSpPr>
        <p:spPr>
          <a:xfrm>
            <a:off x="1218664" y="4609498"/>
            <a:ext cx="384048" cy="384048"/>
          </a:xfrm>
          <a:prstGeom prst="ellipse">
            <a:avLst/>
          </a:prstGeom>
          <a:solidFill>
            <a:srgbClr val="772432"/>
          </a:solidFill>
          <a:ln/>
        </p:spPr>
      </p:sp>
      <p:sp>
        <p:nvSpPr>
          <p:cNvPr id="25" name="Text 15">
            <a:extLst>
              <a:ext uri="{FF2B5EF4-FFF2-40B4-BE49-F238E27FC236}">
                <a16:creationId xmlns:a16="http://schemas.microsoft.com/office/drawing/2014/main" id="{8219284B-5086-8329-3021-F85F9F3A0AFF}"/>
              </a:ext>
            </a:extLst>
          </p:cNvPr>
          <p:cNvSpPr txBox="1"/>
          <p:nvPr/>
        </p:nvSpPr>
        <p:spPr>
          <a:xfrm>
            <a:off x="1236215" y="4602179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5</a:t>
            </a:r>
            <a:endParaRPr lang="en-US" sz="1500" dirty="0"/>
          </a:p>
        </p:txBody>
      </p:sp>
      <p:sp>
        <p:nvSpPr>
          <p:cNvPr id="26" name="Text 15">
            <a:extLst>
              <a:ext uri="{FF2B5EF4-FFF2-40B4-BE49-F238E27FC236}">
                <a16:creationId xmlns:a16="http://schemas.microsoft.com/office/drawing/2014/main" id="{CF121D73-ABF4-41D3-939F-817287B93B0F}"/>
              </a:ext>
            </a:extLst>
          </p:cNvPr>
          <p:cNvSpPr txBox="1"/>
          <p:nvPr/>
        </p:nvSpPr>
        <p:spPr>
          <a:xfrm>
            <a:off x="1230220" y="3945469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7" name="Text 10">
            <a:extLst>
              <a:ext uri="{FF2B5EF4-FFF2-40B4-BE49-F238E27FC236}">
                <a16:creationId xmlns:a16="http://schemas.microsoft.com/office/drawing/2014/main" id="{110FD904-22BA-A401-6453-4312CD0CFAC3}"/>
              </a:ext>
            </a:extLst>
          </p:cNvPr>
          <p:cNvSpPr txBox="1"/>
          <p:nvPr/>
        </p:nvSpPr>
        <p:spPr>
          <a:xfrm>
            <a:off x="1724802" y="3977640"/>
            <a:ext cx="91375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5000"/>
              </a:lnSpc>
              <a:spcAft>
                <a:spcPts val="1400"/>
              </a:spcAft>
              <a:buSzPct val="100000"/>
            </a:pPr>
            <a:r>
              <a:rPr lang="en-US" sz="1600" dirty="0">
                <a:solidFill>
                  <a:srgbClr val="242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Please text the Chief Judge before you submit your ballot, if you want to protest.</a:t>
            </a:r>
            <a:endParaRPr lang="en-US" sz="1600" dirty="0"/>
          </a:p>
        </p:txBody>
      </p:sp>
      <p:sp>
        <p:nvSpPr>
          <p:cNvPr id="28" name="Text 10">
            <a:extLst>
              <a:ext uri="{FF2B5EF4-FFF2-40B4-BE49-F238E27FC236}">
                <a16:creationId xmlns:a16="http://schemas.microsoft.com/office/drawing/2014/main" id="{7BAB2E63-A7A3-1D4D-C032-29B9CA23C834}"/>
              </a:ext>
            </a:extLst>
          </p:cNvPr>
          <p:cNvSpPr txBox="1"/>
          <p:nvPr/>
        </p:nvSpPr>
        <p:spPr>
          <a:xfrm>
            <a:off x="1724801" y="4654113"/>
            <a:ext cx="91375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5000"/>
              </a:lnSpc>
              <a:buSzPct val="100000"/>
            </a:pPr>
            <a:r>
              <a:rPr lang="en-US" sz="1600" dirty="0">
                <a:solidFill>
                  <a:srgbClr val="242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Please text the Chief Judge as soon as possible if you lose connectivity.</a:t>
            </a:r>
            <a:endParaRPr lang="en-US" sz="1600" dirty="0"/>
          </a:p>
        </p:txBody>
      </p:sp>
      <p:sp>
        <p:nvSpPr>
          <p:cNvPr id="29" name="Text 1">
            <a:extLst>
              <a:ext uri="{FF2B5EF4-FFF2-40B4-BE49-F238E27FC236}">
                <a16:creationId xmlns:a16="http://schemas.microsoft.com/office/drawing/2014/main" id="{58BB6CD7-83FB-D9BC-0FCF-EBBE9297A708}"/>
              </a:ext>
            </a:extLst>
          </p:cNvPr>
          <p:cNvSpPr txBox="1"/>
          <p:nvPr/>
        </p:nvSpPr>
        <p:spPr>
          <a:xfrm>
            <a:off x="-1678076" y="1525532"/>
            <a:ext cx="1219169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041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PLEASE SHARE YOUR CONTACT NUMBER WITH THE CONTEST CHIEF JUDGE !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067468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772432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0" y="256032"/>
            <a:ext cx="1219169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041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Contest Resources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9326880" y="292608"/>
            <a:ext cx="25877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kern="0" spc="100" dirty="0">
                <a:solidFill>
                  <a:srgbClr val="772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DISTRICT 50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0" y="6419088"/>
            <a:ext cx="121916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8A92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DISTRICT 50  •  FALL 2026  •  JUDGES’ TRAINING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11457432" y="641908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92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914400" y="1188720"/>
            <a:ext cx="10362895" cy="841248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12700">
            <a:solidFill>
              <a:srgbClr val="E0E4E6"/>
            </a:solidFill>
            <a:prstDash val="solid"/>
          </a:ln>
          <a:effectLst>
            <a:outerShdw blurRad="63500" dist="25400" dir="5400000" algn="bl" rotWithShape="0">
              <a:srgbClr val="B9BEC0">
                <a:alpha val="3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914400" y="1243584"/>
            <a:ext cx="54864" cy="731520"/>
          </a:xfrm>
          <a:prstGeom prst="rect">
            <a:avLst/>
          </a:prstGeom>
          <a:solidFill>
            <a:srgbClr val="009AA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225296" y="1280160"/>
            <a:ext cx="981425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9A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 </a:t>
            </a:r>
            <a:r>
              <a:rPr lang="en-US" sz="1500" b="1" dirty="0">
                <a:solidFill>
                  <a:srgbClr val="0041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Speech Contest Rulebook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490472" y="1645920"/>
            <a:ext cx="953993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92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toastmasters.org/resources/2025-2026-speech-contest-rulebook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914400" y="2157984"/>
            <a:ext cx="10362895" cy="841248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12700">
            <a:solidFill>
              <a:srgbClr val="E0E4E6"/>
            </a:solidFill>
            <a:prstDash val="solid"/>
          </a:ln>
          <a:effectLst>
            <a:outerShdw blurRad="63500" dist="25400" dir="5400000" algn="bl" rotWithShape="0">
              <a:srgbClr val="B9BEC0">
                <a:alpha val="3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914400" y="2212848"/>
            <a:ext cx="54864" cy="731520"/>
          </a:xfrm>
          <a:prstGeom prst="rect">
            <a:avLst/>
          </a:prstGeom>
          <a:solidFill>
            <a:srgbClr val="77243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225296" y="2249424"/>
            <a:ext cx="981425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72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 </a:t>
            </a:r>
            <a:r>
              <a:rPr lang="en-US" sz="1500" b="1" dirty="0">
                <a:solidFill>
                  <a:srgbClr val="0041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Speech Contest FAQ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490472" y="2615184"/>
            <a:ext cx="953993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92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toastmasters.org/footer/faq/speech-contests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914400" y="3127248"/>
            <a:ext cx="10362895" cy="841248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12700">
            <a:solidFill>
              <a:srgbClr val="E0E4E6"/>
            </a:solidFill>
            <a:prstDash val="solid"/>
          </a:ln>
          <a:effectLst>
            <a:outerShdw blurRad="63500" dist="25400" dir="5400000" algn="bl" rotWithShape="0">
              <a:srgbClr val="B9BEC0">
                <a:alpha val="3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914400" y="3182112"/>
            <a:ext cx="54864" cy="731520"/>
          </a:xfrm>
          <a:prstGeom prst="rect">
            <a:avLst/>
          </a:prstGeom>
          <a:solidFill>
            <a:srgbClr val="009AA5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225296" y="3218688"/>
            <a:ext cx="981425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9A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 </a:t>
            </a:r>
            <a:r>
              <a:rPr lang="en-US" sz="1500" b="1" dirty="0">
                <a:solidFill>
                  <a:srgbClr val="0041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District 50 Contest Information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490472" y="3584448"/>
            <a:ext cx="953993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92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d50tm.org/pq/contests/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914400" y="4096512"/>
            <a:ext cx="10362895" cy="841248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12700">
            <a:solidFill>
              <a:srgbClr val="E0E4E6"/>
            </a:solidFill>
            <a:prstDash val="solid"/>
          </a:ln>
          <a:effectLst>
            <a:outerShdw blurRad="63500" dist="25400" dir="5400000" algn="bl" rotWithShape="0">
              <a:srgbClr val="B9BEC0">
                <a:alpha val="30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914400" y="4151376"/>
            <a:ext cx="54864" cy="731520"/>
          </a:xfrm>
          <a:prstGeom prst="rect">
            <a:avLst/>
          </a:prstGeom>
          <a:solidFill>
            <a:srgbClr val="772432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1225296" y="4187952"/>
            <a:ext cx="981425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72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 </a:t>
            </a:r>
            <a:r>
              <a:rPr lang="en-US" sz="1500" b="1" dirty="0">
                <a:solidFill>
                  <a:srgbClr val="0041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 Speech Contest Judge’s Guide and Ballot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1490472" y="4553712"/>
            <a:ext cx="953993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92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content.toastmasters.org/.../1189A-online-speech-contest-judges-guide-and-ballot-ff.pdf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914400" y="5065776"/>
            <a:ext cx="10362895" cy="841248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12700">
            <a:solidFill>
              <a:srgbClr val="E0E4E6"/>
            </a:solidFill>
            <a:prstDash val="solid"/>
          </a:ln>
          <a:effectLst>
            <a:outerShdw blurRad="63500" dist="25400" dir="5400000" algn="bl" rotWithShape="0">
              <a:srgbClr val="B9BEC0">
                <a:alpha val="30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914400" y="5120640"/>
            <a:ext cx="54864" cy="731520"/>
          </a:xfrm>
          <a:prstGeom prst="rect">
            <a:avLst/>
          </a:prstGeom>
          <a:solidFill>
            <a:srgbClr val="009AA5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1225296" y="5157216"/>
            <a:ext cx="981425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9A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 </a:t>
            </a:r>
            <a:r>
              <a:rPr lang="en-US" sz="1500" b="1" dirty="0">
                <a:solidFill>
                  <a:srgbClr val="0041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Tiebreaking Ballot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1490472" y="5522976"/>
            <a:ext cx="953993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92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content.toastmasters.org/.../1188-international-tiebreaking-ballot-ff.pdf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41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0" y="2743200"/>
            <a:ext cx="121916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2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QUESTIONS?</a:t>
            </a:r>
            <a:endParaRPr lang="en-US" sz="4200" dirty="0"/>
          </a:p>
        </p:txBody>
      </p:sp>
      <p:sp>
        <p:nvSpPr>
          <p:cNvPr id="3" name="Shape 1"/>
          <p:cNvSpPr/>
          <p:nvPr/>
        </p:nvSpPr>
        <p:spPr>
          <a:xfrm>
            <a:off x="5638190" y="3639312"/>
            <a:ext cx="914400" cy="45720"/>
          </a:xfrm>
          <a:prstGeom prst="rect">
            <a:avLst/>
          </a:prstGeom>
          <a:solidFill>
            <a:srgbClr val="009AA5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0" y="3840480"/>
            <a:ext cx="121916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9FB4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District 50  •  Fall 2026  •  Judges’ Training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580</Words>
  <Application>Microsoft Macintosh PowerPoint</Application>
  <PresentationFormat>Widescreen</PresentationFormat>
  <Paragraphs>82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Ram Venkat</cp:lastModifiedBy>
  <cp:revision>2</cp:revision>
  <dcterms:created xsi:type="dcterms:W3CDTF">2026-09-18T22:31:09Z</dcterms:created>
  <dcterms:modified xsi:type="dcterms:W3CDTF">2026-09-18T22:44:24Z</dcterms:modified>
</cp:coreProperties>
</file>