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6"/>
  </p:notesMasterIdLst>
  <p:sldIdLst>
    <p:sldId id="256" r:id="rId2"/>
    <p:sldId id="268" r:id="rId3"/>
    <p:sldId id="269" r:id="rId4"/>
    <p:sldId id="267" r:id="rId5"/>
    <p:sldId id="257" r:id="rId6"/>
    <p:sldId id="259" r:id="rId7"/>
    <p:sldId id="260" r:id="rId8"/>
    <p:sldId id="261" r:id="rId9"/>
    <p:sldId id="262" r:id="rId10"/>
    <p:sldId id="263" r:id="rId11"/>
    <p:sldId id="264" r:id="rId12"/>
    <p:sldId id="270" r:id="rId13"/>
    <p:sldId id="265" r:id="rId14"/>
    <p:sldId id="266" r:id="rId15"/>
  </p:sldIdLst>
  <p:sldSz cx="9144000" cy="5143500" type="screen16x9"/>
  <p:notesSz cx="6858000" cy="9144000"/>
  <p:embeddedFontLst>
    <p:embeddedFont>
      <p:font typeface="Montserrat" panose="00000500000000000000"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0B45FB-690F-4A82-AE4D-74D8F42B7054}" v="1" dt="2025-09-10T22:36:14.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76" d="100"/>
          <a:sy n="76" d="100"/>
        </p:scale>
        <p:origin x="1236" y="29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Contest Chairs for Area Contests, Division Contests, and District Contests too – make yourself a copy</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2cc935cb11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2cc935cb11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Slide 1 of 2 for Timers</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a:extLst>
            <a:ext uri="{FF2B5EF4-FFF2-40B4-BE49-F238E27FC236}">
              <a16:creationId xmlns:a16="http://schemas.microsoft.com/office/drawing/2014/main" id="{5B390597-72F2-C5D8-40D5-08648482E8B9}"/>
            </a:ext>
          </a:extLst>
        </p:cNvPr>
        <p:cNvGrpSpPr/>
        <p:nvPr/>
      </p:nvGrpSpPr>
      <p:grpSpPr>
        <a:xfrm>
          <a:off x="0" y="0"/>
          <a:ext cx="0" cy="0"/>
          <a:chOff x="0" y="0"/>
          <a:chExt cx="0" cy="0"/>
        </a:xfrm>
      </p:grpSpPr>
      <p:sp>
        <p:nvSpPr>
          <p:cNvPr id="100" name="Google Shape;100;g2cc935cb11e_0_0:notes">
            <a:extLst>
              <a:ext uri="{FF2B5EF4-FFF2-40B4-BE49-F238E27FC236}">
                <a16:creationId xmlns:a16="http://schemas.microsoft.com/office/drawing/2014/main" id="{7E89BB3F-7B44-6187-04C1-BBA8C741024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2cc935cb11e_0_0:notes">
            <a:extLst>
              <a:ext uri="{FF2B5EF4-FFF2-40B4-BE49-F238E27FC236}">
                <a16:creationId xmlns:a16="http://schemas.microsoft.com/office/drawing/2014/main" id="{8779CE45-8E9D-B569-4AF2-E365075C678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Slide 1 of 2</a:t>
            </a:r>
            <a:endParaRPr dirty="0"/>
          </a:p>
        </p:txBody>
      </p:sp>
    </p:spTree>
    <p:extLst>
      <p:ext uri="{BB962C8B-B14F-4D97-AF65-F5344CB8AC3E}">
        <p14:creationId xmlns:p14="http://schemas.microsoft.com/office/powerpoint/2010/main" val="17517850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cc935cb11e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2cc935cb11e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cc935cb11e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2cc935cb11e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Use this a few days before the Contest to prepare all contestants and helpers</a:t>
            </a:r>
          </a:p>
        </p:txBody>
      </p:sp>
    </p:spTree>
    <p:extLst>
      <p:ext uri="{BB962C8B-B14F-4D97-AF65-F5344CB8AC3E}">
        <p14:creationId xmlns:p14="http://schemas.microsoft.com/office/powerpoint/2010/main" val="3294045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53326EA8-D766-2D24-57AF-55C00297BCE2}"/>
            </a:ext>
          </a:extLst>
        </p:cNvPr>
        <p:cNvGrpSpPr/>
        <p:nvPr/>
      </p:nvGrpSpPr>
      <p:grpSpPr>
        <a:xfrm>
          <a:off x="0" y="0"/>
          <a:ext cx="0" cy="0"/>
          <a:chOff x="0" y="0"/>
          <a:chExt cx="0" cy="0"/>
        </a:xfrm>
      </p:grpSpPr>
      <p:sp>
        <p:nvSpPr>
          <p:cNvPr id="57" name="Google Shape;57;g2cc935cb11e_0_17:notes">
            <a:extLst>
              <a:ext uri="{FF2B5EF4-FFF2-40B4-BE49-F238E27FC236}">
                <a16:creationId xmlns:a16="http://schemas.microsoft.com/office/drawing/2014/main" id="{D7689BC8-EF13-398B-4A01-45D46FD15E2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cc935cb11e_0_17:notes">
            <a:extLst>
              <a:ext uri="{FF2B5EF4-FFF2-40B4-BE49-F238E27FC236}">
                <a16:creationId xmlns:a16="http://schemas.microsoft.com/office/drawing/2014/main" id="{A9A484FD-F9F1-DB7B-9598-8092250F548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Links to forms available on D50 Contest webpage; see Rulebook, notably p. 9 for Originality requirement</a:t>
            </a:r>
            <a:endParaRPr dirty="0"/>
          </a:p>
        </p:txBody>
      </p:sp>
    </p:spTree>
    <p:extLst>
      <p:ext uri="{BB962C8B-B14F-4D97-AF65-F5344CB8AC3E}">
        <p14:creationId xmlns:p14="http://schemas.microsoft.com/office/powerpoint/2010/main" val="2518279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cc935cb11e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2cc935cb11e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2cc935cb11e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2cc935cb11e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cc935cb11e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cc935cb11e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Draw for Speaking Order.  Suggest random.org for List randomizer.</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2cc935cb11e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2cc935cb11e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cc935cb11e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cc935cb11e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cc935cb11e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cc935cb11e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www.toastmasters.org/resources/speech-contest-time-record-sheet"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www.toastmasters.org/resources/speakers-certification-of-eligibility-and-originality"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s://d.docs.live.net/E946C3D1CCE3BADC/Documents/1171-speech-contest-rulebook.pdf" TargetMode="External"/><Relationship Id="rId4" Type="http://schemas.openxmlformats.org/officeDocument/2006/relationships/hyperlink" Target="https://www.toastmasters.org/Resources/Speech%20Contestant%20Profil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3" name="Picture 2">
            <a:extLst>
              <a:ext uri="{FF2B5EF4-FFF2-40B4-BE49-F238E27FC236}">
                <a16:creationId xmlns:a16="http://schemas.microsoft.com/office/drawing/2014/main" id="{268ED6E4-B030-4FE1-5854-0ABD45FEE4B1}"/>
              </a:ext>
            </a:extLst>
          </p:cNvPr>
          <p:cNvPicPr>
            <a:picLocks noChangeAspect="1"/>
          </p:cNvPicPr>
          <p:nvPr/>
        </p:nvPicPr>
        <p:blipFill>
          <a:blip r:embed="rId3"/>
          <a:stretch>
            <a:fillRect/>
          </a:stretch>
        </p:blipFill>
        <p:spPr>
          <a:xfrm>
            <a:off x="4891895" y="1806630"/>
            <a:ext cx="4130190" cy="3045140"/>
          </a:xfrm>
          <a:prstGeom prst="flowChartPunchedCard">
            <a:avLst/>
          </a:prstGeom>
        </p:spPr>
      </p:pic>
      <p:sp>
        <p:nvSpPr>
          <p:cNvPr id="54" name="Google Shape;54;p13"/>
          <p:cNvSpPr txBox="1">
            <a:spLocks noGrp="1"/>
          </p:cNvSpPr>
          <p:nvPr>
            <p:ph type="subTitle" idx="1"/>
          </p:nvPr>
        </p:nvSpPr>
        <p:spPr>
          <a:xfrm>
            <a:off x="501485" y="200290"/>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solidFill>
                  <a:srgbClr val="980000"/>
                </a:solidFill>
                <a:latin typeface="Montserrat"/>
                <a:ea typeface="Montserrat"/>
                <a:cs typeface="Montserrat"/>
                <a:sym typeface="Montserrat"/>
              </a:rPr>
              <a:t>Contest Chair Briefing of  </a:t>
            </a:r>
            <a:endParaRPr sz="3600" b="1" dirty="0">
              <a:solidFill>
                <a:srgbClr val="980000"/>
              </a:solidFill>
              <a:latin typeface="Montserrat"/>
              <a:ea typeface="Montserrat"/>
              <a:cs typeface="Montserrat"/>
              <a:sym typeface="Montserrat"/>
            </a:endParaRPr>
          </a:p>
          <a:p>
            <a:pPr marL="0" lvl="0" indent="0" algn="ctr" rtl="0">
              <a:spcBef>
                <a:spcPts val="0"/>
              </a:spcBef>
              <a:spcAft>
                <a:spcPts val="0"/>
              </a:spcAft>
              <a:buNone/>
            </a:pPr>
            <a:r>
              <a:rPr lang="en" sz="3600" b="1" dirty="0">
                <a:solidFill>
                  <a:srgbClr val="980000"/>
                </a:solidFill>
                <a:latin typeface="Montserrat"/>
                <a:ea typeface="Montserrat"/>
                <a:cs typeface="Montserrat"/>
                <a:sym typeface="Montserrat"/>
              </a:rPr>
              <a:t>Contestants and Helpers</a:t>
            </a:r>
            <a:endParaRPr sz="3600" b="1" dirty="0">
              <a:solidFill>
                <a:srgbClr val="980000"/>
              </a:solidFill>
              <a:latin typeface="Montserrat"/>
              <a:ea typeface="Montserrat"/>
              <a:cs typeface="Montserrat"/>
              <a:sym typeface="Montserrat"/>
            </a:endParaRPr>
          </a:p>
          <a:p>
            <a:pPr marL="0" lvl="0" indent="0" algn="ctr" rtl="0">
              <a:spcBef>
                <a:spcPts val="0"/>
              </a:spcBef>
              <a:spcAft>
                <a:spcPts val="0"/>
              </a:spcAft>
              <a:buNone/>
            </a:pPr>
            <a:r>
              <a:rPr lang="en" sz="3600" b="1" dirty="0">
                <a:solidFill>
                  <a:srgbClr val="980000"/>
                </a:solidFill>
                <a:latin typeface="Montserrat"/>
                <a:ea typeface="Montserrat"/>
                <a:cs typeface="Montserrat"/>
                <a:sym typeface="Montserrat"/>
              </a:rPr>
              <a:t>Spring 2026 </a:t>
            </a:r>
            <a:endParaRPr sz="3600" b="1" dirty="0">
              <a:solidFill>
                <a:srgbClr val="980000"/>
              </a:solidFill>
              <a:latin typeface="Montserrat"/>
              <a:ea typeface="Montserrat"/>
              <a:cs typeface="Montserrat"/>
              <a:sym typeface="Montserrat"/>
            </a:endParaRPr>
          </a:p>
        </p:txBody>
      </p:sp>
      <p:pic>
        <p:nvPicPr>
          <p:cNvPr id="55" name="Google Shape;55;p13"/>
          <p:cNvPicPr preferRelativeResize="0"/>
          <p:nvPr/>
        </p:nvPicPr>
        <p:blipFill>
          <a:blip r:embed="rId4">
            <a:alphaModFix/>
          </a:blip>
          <a:stretch>
            <a:fillRect/>
          </a:stretch>
        </p:blipFill>
        <p:spPr>
          <a:xfrm>
            <a:off x="629771" y="2581791"/>
            <a:ext cx="2072790" cy="17989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172025" y="3275"/>
            <a:ext cx="7505700"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Sergeant at Arms</a:t>
            </a:r>
            <a:endParaRPr b="1" u="sng" dirty="0">
              <a:solidFill>
                <a:srgbClr val="980000"/>
              </a:solidFill>
              <a:latin typeface="Montserrat"/>
              <a:ea typeface="Montserrat"/>
              <a:cs typeface="Montserrat"/>
              <a:sym typeface="Montserrat"/>
            </a:endParaRPr>
          </a:p>
        </p:txBody>
      </p:sp>
      <p:sp>
        <p:nvSpPr>
          <p:cNvPr id="98" name="Google Shape;98;p20"/>
          <p:cNvSpPr txBox="1"/>
          <p:nvPr/>
        </p:nvSpPr>
        <p:spPr>
          <a:xfrm>
            <a:off x="172025" y="642275"/>
            <a:ext cx="8514900" cy="419188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2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Each contest will have a minimum of two (2) Sergeants at Arms. </a:t>
            </a:r>
            <a:br>
              <a:rPr lang="en" sz="1800" dirty="0">
                <a:latin typeface="Montserrat"/>
                <a:ea typeface="Montserrat"/>
                <a:cs typeface="Montserrat"/>
                <a:sym typeface="Montserrat"/>
              </a:rPr>
            </a:br>
            <a:r>
              <a:rPr lang="en" sz="1800" dirty="0">
                <a:latin typeface="Montserrat"/>
                <a:ea typeface="Montserrat"/>
                <a:cs typeface="Montserrat"/>
                <a:sym typeface="Montserrat"/>
              </a:rPr>
              <a:t>Plan for one at each door + one more to escort evaluation contestants.</a:t>
            </a:r>
            <a:endParaRPr sz="18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For each entrance, one Sergeant at Arms ensures that the entrance is secure during the contest, maintains order and good behavior. </a:t>
            </a:r>
          </a:p>
          <a:p>
            <a:pPr marL="573088" lvl="1" indent="-112713">
              <a:lnSpc>
                <a:spcPct val="115000"/>
              </a:lnSpc>
              <a:buSzPts val="1200"/>
              <a:buFont typeface="Arial" panose="020B0604020202020204" pitchFamily="34" charset="0"/>
              <a:buChar char="•"/>
            </a:pPr>
            <a:r>
              <a:rPr lang="en" sz="1800" dirty="0">
                <a:latin typeface="Montserrat"/>
                <a:ea typeface="Montserrat"/>
                <a:cs typeface="Montserrat"/>
                <a:sym typeface="Montserrat"/>
              </a:rPr>
              <a:t>When each contest begins, latecomers must wait outside the room. Let people into the room only during the minute of silence, or after all contestants have completed their speeches.</a:t>
            </a:r>
            <a:endParaRPr sz="18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One Sergeant at Arms assists the Contest Chair and ContestMaster as needed. </a:t>
            </a:r>
            <a:endParaRPr sz="1800" dirty="0">
              <a:latin typeface="Montserrat"/>
              <a:ea typeface="Montserrat"/>
              <a:cs typeface="Montserrat"/>
              <a:sym typeface="Montserrat"/>
            </a:endParaRPr>
          </a:p>
          <a:p>
            <a:pPr marL="573088" lvl="1" indent="-112713" algn="l" rtl="0">
              <a:lnSpc>
                <a:spcPct val="115000"/>
              </a:lnSpc>
              <a:spcBef>
                <a:spcPts val="0"/>
              </a:spcBef>
              <a:spcAft>
                <a:spcPts val="0"/>
              </a:spcAft>
              <a:buSzPts val="1200"/>
              <a:buFont typeface="Arial" panose="020B0604020202020204" pitchFamily="34" charset="0"/>
              <a:buChar char="•"/>
            </a:pPr>
            <a:r>
              <a:rPr lang="en" sz="1800" dirty="0">
                <a:latin typeface="Montserrat"/>
                <a:ea typeface="Montserrat"/>
                <a:cs typeface="Montserrat"/>
                <a:sym typeface="Montserrat"/>
              </a:rPr>
              <a:t>Escort Contestants and Set up Props, as needed, during the one minute of silence between contestants</a:t>
            </a:r>
            <a:endParaRPr sz="1800" dirty="0">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A57C2D90-1702-CB41-6A1B-62EB00BA4DD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172025" y="3275"/>
            <a:ext cx="7505700"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Timers</a:t>
            </a:r>
            <a:endParaRPr b="1" u="sng" dirty="0">
              <a:solidFill>
                <a:srgbClr val="980000"/>
              </a:solidFill>
              <a:latin typeface="Montserrat"/>
              <a:ea typeface="Montserrat"/>
              <a:cs typeface="Montserrat"/>
              <a:sym typeface="Montserrat"/>
            </a:endParaRPr>
          </a:p>
        </p:txBody>
      </p:sp>
      <p:sp>
        <p:nvSpPr>
          <p:cNvPr id="104" name="Google Shape;104;p21"/>
          <p:cNvSpPr txBox="1"/>
          <p:nvPr/>
        </p:nvSpPr>
        <p:spPr>
          <a:xfrm>
            <a:off x="373350" y="482057"/>
            <a:ext cx="8397300" cy="4693562"/>
          </a:xfrm>
          <a:prstGeom prst="rect">
            <a:avLst/>
          </a:prstGeom>
          <a:noFill/>
          <a:ln>
            <a:noFill/>
          </a:ln>
        </p:spPr>
        <p:txBody>
          <a:bodyPr spcFirstLastPara="1" wrap="square" lIns="91425" tIns="91425" rIns="91425" bIns="91425" anchor="t" anchorCtr="0">
            <a:spAutoFit/>
          </a:bodyPr>
          <a:lstStyle/>
          <a:p>
            <a:pPr marL="457200" lvl="0" indent="-304800" algn="l" rtl="0">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Verify timers are from different clubs</a:t>
            </a:r>
          </a:p>
          <a:p>
            <a:pPr marL="457200" lvl="0" indent="-304800" algn="l" rtl="0">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Discuss timing logistics with Timers at the front of the room</a:t>
            </a:r>
            <a:endParaRPr sz="2000" dirty="0">
              <a:solidFill>
                <a:schemeClr val="dk1"/>
              </a:solidFill>
              <a:latin typeface="Montserrat"/>
              <a:ea typeface="Montserrat"/>
              <a:cs typeface="Montserrat"/>
              <a:sym typeface="Montserrat"/>
            </a:endParaRPr>
          </a:p>
          <a:p>
            <a:pPr marL="914400" lvl="1" indent="-304800" algn="l" rtl="0">
              <a:lnSpc>
                <a:spcPct val="115000"/>
              </a:lnSpc>
              <a:spcBef>
                <a:spcPts val="0"/>
              </a:spcBef>
              <a:spcAft>
                <a:spcPts val="0"/>
              </a:spcAft>
              <a:buClr>
                <a:schemeClr val="dk1"/>
              </a:buClr>
              <a:buSzPts val="1200"/>
              <a:buFont typeface="Montserrat"/>
              <a:buAutoNum type="alphaLcPeriod"/>
            </a:pPr>
            <a:r>
              <a:rPr lang="en" sz="2000" dirty="0">
                <a:solidFill>
                  <a:schemeClr val="dk1"/>
                </a:solidFill>
                <a:latin typeface="Montserrat"/>
                <a:ea typeface="Montserrat"/>
                <a:cs typeface="Montserrat"/>
                <a:sym typeface="Montserrat"/>
              </a:rPr>
              <a:t>Provide </a:t>
            </a:r>
            <a:r>
              <a:rPr lang="en" sz="2000" dirty="0">
                <a:solidFill>
                  <a:schemeClr val="dk1"/>
                </a:solidFill>
                <a:latin typeface="Montserrat"/>
                <a:ea typeface="Montserrat"/>
                <a:cs typeface="Montserrat"/>
                <a:sym typeface="Montserrat"/>
                <a:hlinkClick r:id="rId3"/>
              </a:rPr>
              <a:t>timing sheets </a:t>
            </a:r>
            <a:r>
              <a:rPr lang="en" sz="2000" dirty="0">
                <a:solidFill>
                  <a:schemeClr val="dk1"/>
                </a:solidFill>
                <a:latin typeface="Montserrat"/>
                <a:ea typeface="Montserrat"/>
                <a:cs typeface="Montserrat"/>
                <a:sym typeface="Montserrat"/>
              </a:rPr>
              <a:t>and timing cards or signaling device</a:t>
            </a:r>
            <a:endParaRPr sz="2000" dirty="0">
              <a:solidFill>
                <a:schemeClr val="dk1"/>
              </a:solidFill>
              <a:latin typeface="Montserrat"/>
              <a:ea typeface="Montserrat"/>
              <a:cs typeface="Montserrat"/>
              <a:sym typeface="Montserrat"/>
            </a:endParaRPr>
          </a:p>
          <a:p>
            <a:pPr marL="914400" lvl="1" indent="-304800" algn="l" rtl="0">
              <a:lnSpc>
                <a:spcPct val="115000"/>
              </a:lnSpc>
              <a:spcBef>
                <a:spcPts val="0"/>
              </a:spcBef>
              <a:spcAft>
                <a:spcPts val="0"/>
              </a:spcAft>
              <a:buClr>
                <a:schemeClr val="dk1"/>
              </a:buClr>
              <a:buSzPts val="1200"/>
              <a:buFont typeface="Montserrat"/>
              <a:buAutoNum type="alphaLcPeriod"/>
            </a:pPr>
            <a:r>
              <a:rPr lang="en" sz="2000" dirty="0">
                <a:solidFill>
                  <a:schemeClr val="dk1"/>
                </a:solidFill>
                <a:latin typeface="Montserrat"/>
                <a:ea typeface="Montserrat"/>
                <a:cs typeface="Montserrat"/>
                <a:sym typeface="Montserrat"/>
              </a:rPr>
              <a:t>Use stopwatches or confirm timing app on a smartphone</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Timing begins with the first word or deliberate gesture deemed part of the speech </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If cards are used, hold the card up the entire time until the card color changes. For the last (red) card, the card is to be  held up until the end of the speaker’s presentation. </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Timing for each contest. </a:t>
            </a:r>
            <a:endParaRPr sz="2000" dirty="0">
              <a:solidFill>
                <a:schemeClr val="dk1"/>
              </a:solidFill>
              <a:latin typeface="Montserrat"/>
              <a:ea typeface="Montserrat"/>
              <a:cs typeface="Montserrat"/>
              <a:sym typeface="Montserrat"/>
            </a:endParaRPr>
          </a:p>
          <a:p>
            <a:pPr marL="914400" lvl="1" indent="-304800" algn="l" rtl="0">
              <a:lnSpc>
                <a:spcPct val="115000"/>
              </a:lnSpc>
              <a:spcBef>
                <a:spcPts val="0"/>
              </a:spcBef>
              <a:spcAft>
                <a:spcPts val="0"/>
              </a:spcAft>
              <a:buClr>
                <a:schemeClr val="dk1"/>
              </a:buClr>
              <a:buSzPts val="1200"/>
              <a:buFont typeface="Montserrat"/>
              <a:buAutoNum type="alphaLcPeriod"/>
            </a:pPr>
            <a:r>
              <a:rPr lang="en" sz="2000" u="sng" dirty="0">
                <a:solidFill>
                  <a:schemeClr val="dk1"/>
                </a:solidFill>
                <a:latin typeface="Montserrat"/>
                <a:ea typeface="Montserrat"/>
                <a:cs typeface="Montserrat"/>
                <a:sym typeface="Montserrat"/>
              </a:rPr>
              <a:t>Evaluation</a:t>
            </a:r>
            <a:r>
              <a:rPr lang="en" sz="2000" dirty="0">
                <a:solidFill>
                  <a:schemeClr val="dk1"/>
                </a:solidFill>
                <a:latin typeface="Montserrat"/>
                <a:ea typeface="Montserrat"/>
                <a:cs typeface="Montserrat"/>
                <a:sym typeface="Montserrat"/>
              </a:rPr>
              <a:t> Speech:  2 green, 2:30 yellow, 3 red</a:t>
            </a:r>
          </a:p>
          <a:p>
            <a:pPr marL="914400" lvl="1" indent="-304800" algn="l" rtl="0">
              <a:lnSpc>
                <a:spcPct val="115000"/>
              </a:lnSpc>
              <a:spcBef>
                <a:spcPts val="0"/>
              </a:spcBef>
              <a:spcAft>
                <a:spcPts val="0"/>
              </a:spcAft>
              <a:buClr>
                <a:schemeClr val="dk1"/>
              </a:buClr>
              <a:buSzPts val="1200"/>
              <a:buFont typeface="Montserrat"/>
              <a:buAutoNum type="alphaLcPeriod"/>
            </a:pPr>
            <a:r>
              <a:rPr lang="en" sz="2000" u="sng" dirty="0">
                <a:solidFill>
                  <a:schemeClr val="dk1"/>
                </a:solidFill>
                <a:latin typeface="Montserrat"/>
                <a:ea typeface="Montserrat"/>
                <a:cs typeface="Montserrat"/>
                <a:sym typeface="Montserrat"/>
              </a:rPr>
              <a:t>International</a:t>
            </a:r>
            <a:r>
              <a:rPr lang="en" sz="2000" dirty="0">
                <a:solidFill>
                  <a:schemeClr val="dk1"/>
                </a:solidFill>
                <a:latin typeface="Montserrat"/>
                <a:ea typeface="Montserrat"/>
                <a:cs typeface="Montserrat"/>
                <a:sym typeface="Montserrat"/>
              </a:rPr>
              <a:t> Speech: 5 green, 6 yellow, 7 red </a:t>
            </a:r>
            <a:endParaRPr sz="2000" dirty="0">
              <a:solidFill>
                <a:schemeClr val="dk1"/>
              </a:solidFill>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876CDC06-6261-8909-C896-82EFDF25D0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2">
          <a:extLst>
            <a:ext uri="{FF2B5EF4-FFF2-40B4-BE49-F238E27FC236}">
              <a16:creationId xmlns:a16="http://schemas.microsoft.com/office/drawing/2014/main" id="{92E2E6E8-6522-7D31-850D-982D26361CC3}"/>
            </a:ext>
          </a:extLst>
        </p:cNvPr>
        <p:cNvGrpSpPr/>
        <p:nvPr/>
      </p:nvGrpSpPr>
      <p:grpSpPr>
        <a:xfrm>
          <a:off x="0" y="0"/>
          <a:ext cx="0" cy="0"/>
          <a:chOff x="0" y="0"/>
          <a:chExt cx="0" cy="0"/>
        </a:xfrm>
      </p:grpSpPr>
      <p:sp>
        <p:nvSpPr>
          <p:cNvPr id="103" name="Google Shape;103;p21">
            <a:extLst>
              <a:ext uri="{FF2B5EF4-FFF2-40B4-BE49-F238E27FC236}">
                <a16:creationId xmlns:a16="http://schemas.microsoft.com/office/drawing/2014/main" id="{9B43930D-680E-23A8-7E6E-8941976A6BD8}"/>
              </a:ext>
            </a:extLst>
          </p:cNvPr>
          <p:cNvSpPr txBox="1">
            <a:spLocks noGrp="1"/>
          </p:cNvSpPr>
          <p:nvPr>
            <p:ph type="title"/>
          </p:nvPr>
        </p:nvSpPr>
        <p:spPr>
          <a:xfrm>
            <a:off x="172025" y="3275"/>
            <a:ext cx="7505700"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Timers - continued</a:t>
            </a:r>
            <a:endParaRPr b="1" u="sng" dirty="0">
              <a:solidFill>
                <a:srgbClr val="980000"/>
              </a:solidFill>
              <a:latin typeface="Montserrat"/>
              <a:ea typeface="Montserrat"/>
              <a:cs typeface="Montserrat"/>
              <a:sym typeface="Montserrat"/>
            </a:endParaRPr>
          </a:p>
        </p:txBody>
      </p:sp>
      <p:sp>
        <p:nvSpPr>
          <p:cNvPr id="104" name="Google Shape;104;p21">
            <a:extLst>
              <a:ext uri="{FF2B5EF4-FFF2-40B4-BE49-F238E27FC236}">
                <a16:creationId xmlns:a16="http://schemas.microsoft.com/office/drawing/2014/main" id="{33CE3F5D-9570-A031-52A0-2BAA8960D808}"/>
              </a:ext>
            </a:extLst>
          </p:cNvPr>
          <p:cNvSpPr txBox="1"/>
          <p:nvPr/>
        </p:nvSpPr>
        <p:spPr>
          <a:xfrm>
            <a:off x="373350" y="505655"/>
            <a:ext cx="8397300" cy="3016180"/>
          </a:xfrm>
          <a:prstGeom prst="rect">
            <a:avLst/>
          </a:prstGeom>
          <a:noFill/>
          <a:ln>
            <a:noFill/>
          </a:ln>
        </p:spPr>
        <p:txBody>
          <a:bodyPr spcFirstLastPara="1" wrap="square" lIns="91425" tIns="91425" rIns="91425" bIns="91425" anchor="t" anchorCtr="0">
            <a:spAutoFit/>
          </a:bodyPr>
          <a:lstStyle/>
          <a:p>
            <a:pPr marL="341313" indent="-341313">
              <a:lnSpc>
                <a:spcPct val="115000"/>
              </a:lnSpc>
              <a:buClr>
                <a:schemeClr val="dk1"/>
              </a:buClr>
              <a:buSzPts val="1200"/>
              <a:buFont typeface="+mj-lt"/>
              <a:buAutoNum type="arabicPeriod" startAt="6"/>
            </a:pPr>
            <a:r>
              <a:rPr lang="en-US" sz="2000" b="1" dirty="0">
                <a:solidFill>
                  <a:schemeClr val="dk1"/>
                </a:solidFill>
                <a:latin typeface="Montserrat"/>
                <a:ea typeface="Montserrat"/>
                <a:cs typeface="Montserrat"/>
                <a:sym typeface="Montserrat"/>
              </a:rPr>
              <a:t>DO NOT</a:t>
            </a:r>
            <a:r>
              <a:rPr lang="en-US" sz="2000" dirty="0">
                <a:solidFill>
                  <a:schemeClr val="dk1"/>
                </a:solidFill>
                <a:latin typeface="Montserrat"/>
                <a:ea typeface="Montserrat"/>
                <a:cs typeface="Montserrat"/>
                <a:sym typeface="Montserrat"/>
              </a:rPr>
              <a:t> indicate disqualification in any way </a:t>
            </a:r>
            <a:endParaRPr lang="en-US" sz="2000" dirty="0"/>
          </a:p>
          <a:p>
            <a:pPr marL="341313" lvl="0" indent="-341313" algn="l" rtl="0">
              <a:lnSpc>
                <a:spcPct val="115000"/>
              </a:lnSpc>
              <a:spcBef>
                <a:spcPts val="0"/>
              </a:spcBef>
              <a:spcAft>
                <a:spcPts val="0"/>
              </a:spcAft>
              <a:buClr>
                <a:schemeClr val="dk1"/>
              </a:buClr>
              <a:buSzPts val="1200"/>
              <a:buFont typeface="+mj-lt"/>
              <a:buAutoNum type="arabicPeriod" startAt="6"/>
            </a:pPr>
            <a:r>
              <a:rPr lang="en" sz="2000" dirty="0">
                <a:solidFill>
                  <a:schemeClr val="dk1"/>
                </a:solidFill>
                <a:latin typeface="Montserrat"/>
                <a:ea typeface="Montserrat"/>
                <a:cs typeface="Montserrat"/>
                <a:sym typeface="Montserrat"/>
              </a:rPr>
              <a:t>Time the One Minute of Silence  - At one minute show the red light or card </a:t>
            </a:r>
            <a:endParaRPr sz="2000" dirty="0">
              <a:solidFill>
                <a:schemeClr val="dk1"/>
              </a:solidFill>
              <a:latin typeface="Montserrat"/>
              <a:ea typeface="Montserrat"/>
              <a:cs typeface="Montserrat"/>
              <a:sym typeface="Montserrat"/>
            </a:endParaRPr>
          </a:p>
          <a:p>
            <a:pPr marL="341313" lvl="0" indent="-341313" algn="l" rtl="0">
              <a:lnSpc>
                <a:spcPct val="115000"/>
              </a:lnSpc>
              <a:spcBef>
                <a:spcPts val="0"/>
              </a:spcBef>
              <a:spcAft>
                <a:spcPts val="0"/>
              </a:spcAft>
              <a:buClr>
                <a:schemeClr val="dk1"/>
              </a:buClr>
              <a:buSzPts val="1200"/>
              <a:buFont typeface="Montserrat"/>
              <a:buAutoNum type="arabicPeriod" startAt="6"/>
            </a:pPr>
            <a:r>
              <a:rPr lang="en" sz="2000" dirty="0">
                <a:solidFill>
                  <a:schemeClr val="dk1"/>
                </a:solidFill>
                <a:latin typeface="Montserrat"/>
                <a:ea typeface="Montserrat"/>
                <a:cs typeface="Montserrat"/>
                <a:sym typeface="Montserrat"/>
              </a:rPr>
              <a:t>After all speakers have spoken for each contest, both timers sign/initial the Timing Sheet </a:t>
            </a:r>
            <a:endParaRPr sz="2000" dirty="0">
              <a:solidFill>
                <a:schemeClr val="dk1"/>
              </a:solidFill>
              <a:latin typeface="Montserrat"/>
              <a:ea typeface="Montserrat"/>
              <a:cs typeface="Montserrat"/>
              <a:sym typeface="Montserrat"/>
            </a:endParaRPr>
          </a:p>
          <a:p>
            <a:pPr marL="341313" lvl="0" indent="-341313" algn="l" rtl="0">
              <a:lnSpc>
                <a:spcPct val="115000"/>
              </a:lnSpc>
              <a:spcBef>
                <a:spcPts val="0"/>
              </a:spcBef>
              <a:spcAft>
                <a:spcPts val="0"/>
              </a:spcAft>
              <a:buClr>
                <a:schemeClr val="dk1"/>
              </a:buClr>
              <a:buSzPts val="1200"/>
              <a:buFont typeface="Montserrat"/>
              <a:buAutoNum type="arabicPeriod" startAt="6"/>
            </a:pPr>
            <a:r>
              <a:rPr lang="en" sz="2000" dirty="0">
                <a:solidFill>
                  <a:schemeClr val="dk1"/>
                </a:solidFill>
                <a:latin typeface="Montserrat"/>
                <a:ea typeface="Montserrat"/>
                <a:cs typeface="Montserrat"/>
                <a:sym typeface="Montserrat"/>
              </a:rPr>
              <a:t>Give the Timing Sheet to the Chief Judge </a:t>
            </a:r>
            <a:r>
              <a:rPr lang="en" sz="2000" b="1" dirty="0">
                <a:solidFill>
                  <a:schemeClr val="dk1"/>
                </a:solidFill>
                <a:latin typeface="Montserrat"/>
                <a:ea typeface="Montserrat"/>
                <a:cs typeface="Montserrat"/>
                <a:sym typeface="Montserrat"/>
              </a:rPr>
              <a:t>ONLY</a:t>
            </a:r>
            <a:endParaRPr sz="2000" dirty="0">
              <a:solidFill>
                <a:schemeClr val="dk1"/>
              </a:solidFill>
              <a:latin typeface="Montserrat"/>
              <a:ea typeface="Montserrat"/>
              <a:cs typeface="Montserrat"/>
              <a:sym typeface="Montserrat"/>
            </a:endParaRPr>
          </a:p>
          <a:p>
            <a:pPr marL="341313" lvl="0" indent="-341313" algn="l" rtl="0">
              <a:lnSpc>
                <a:spcPct val="115000"/>
              </a:lnSpc>
              <a:spcBef>
                <a:spcPts val="0"/>
              </a:spcBef>
              <a:spcAft>
                <a:spcPts val="0"/>
              </a:spcAft>
              <a:buClr>
                <a:schemeClr val="dk1"/>
              </a:buClr>
              <a:buSzPts val="1200"/>
              <a:buFont typeface="Montserrat"/>
              <a:buAutoNum type="arabicPeriod" startAt="6"/>
            </a:pPr>
            <a:r>
              <a:rPr lang="en" sz="2000" b="1" dirty="0">
                <a:solidFill>
                  <a:schemeClr val="dk1"/>
                </a:solidFill>
                <a:latin typeface="Montserrat"/>
                <a:ea typeface="Montserrat"/>
                <a:cs typeface="Montserrat"/>
                <a:sym typeface="Montserrat"/>
              </a:rPr>
              <a:t>DO NOT</a:t>
            </a:r>
            <a:r>
              <a:rPr lang="en" sz="2000" dirty="0">
                <a:solidFill>
                  <a:schemeClr val="dk1"/>
                </a:solidFill>
                <a:latin typeface="Montserrat"/>
                <a:ea typeface="Montserrat"/>
                <a:cs typeface="Montserrat"/>
                <a:sym typeface="Montserrat"/>
              </a:rPr>
              <a:t> discuss timing results with the contestants or anyone else </a:t>
            </a:r>
            <a:endParaRPr sz="2000" dirty="0"/>
          </a:p>
        </p:txBody>
      </p:sp>
      <p:sp>
        <p:nvSpPr>
          <p:cNvPr id="2" name="Slide Number Placeholder 1">
            <a:extLst>
              <a:ext uri="{FF2B5EF4-FFF2-40B4-BE49-F238E27FC236}">
                <a16:creationId xmlns:a16="http://schemas.microsoft.com/office/drawing/2014/main" id="{9DB123AD-6CFD-9937-E679-C5244C1F0CA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573281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172025" y="3275"/>
            <a:ext cx="7505700"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Ballot Counters</a:t>
            </a:r>
            <a:endParaRPr b="1" u="sng" dirty="0">
              <a:solidFill>
                <a:srgbClr val="980000"/>
              </a:solidFill>
              <a:latin typeface="Montserrat"/>
              <a:ea typeface="Montserrat"/>
              <a:cs typeface="Montserrat"/>
              <a:sym typeface="Montserrat"/>
            </a:endParaRPr>
          </a:p>
        </p:txBody>
      </p:sp>
      <p:sp>
        <p:nvSpPr>
          <p:cNvPr id="110" name="Google Shape;110;p22"/>
          <p:cNvSpPr txBox="1"/>
          <p:nvPr/>
        </p:nvSpPr>
        <p:spPr>
          <a:xfrm>
            <a:off x="419130" y="177435"/>
            <a:ext cx="7909500" cy="5049557"/>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225"/>
              </a:spcBef>
              <a:spcAft>
                <a:spcPts val="0"/>
              </a:spcAft>
              <a:buNone/>
            </a:pPr>
            <a:endParaRPr sz="1200" dirty="0">
              <a:solidFill>
                <a:schemeClr val="dk1"/>
              </a:solidFill>
              <a:latin typeface="Montserrat"/>
              <a:ea typeface="Montserrat"/>
              <a:cs typeface="Montserrat"/>
              <a:sym typeface="Montserrat"/>
            </a:endParaRPr>
          </a:p>
          <a:p>
            <a:pPr marL="457200" lvl="0" indent="-304800" algn="l" rtl="0">
              <a:lnSpc>
                <a:spcPct val="115000"/>
              </a:lnSpc>
              <a:spcBef>
                <a:spcPts val="225"/>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Ballot Counters are to collect  (5 ballots for Area Contests, and a minimum of 7 for Division and District).</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After all contestants have spoken, stand up and be ready to collect the ballots.</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Do not hover around judges.</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Collect ballots and indicate to the Chief Judge how many you have. </a:t>
            </a:r>
            <a:endParaRPr sz="2000" dirty="0">
              <a:solidFill>
                <a:schemeClr val="dk1"/>
              </a:solidFill>
              <a:latin typeface="Montserrat"/>
              <a:ea typeface="Montserrat"/>
              <a:cs typeface="Montserrat"/>
              <a:sym typeface="Montserrat"/>
            </a:endParaRPr>
          </a:p>
          <a:p>
            <a:pPr marL="800100" lvl="1" indent="-190500" algn="l" rtl="0">
              <a:lnSpc>
                <a:spcPct val="115000"/>
              </a:lnSpc>
              <a:spcBef>
                <a:spcPts val="0"/>
              </a:spcBef>
              <a:spcAft>
                <a:spcPts val="0"/>
              </a:spcAft>
              <a:buClr>
                <a:schemeClr val="dk1"/>
              </a:buClr>
              <a:buSzPts val="1200"/>
              <a:buFont typeface="Arial" panose="020B0604020202020204" pitchFamily="34" charset="0"/>
              <a:buChar char="•"/>
            </a:pPr>
            <a:r>
              <a:rPr lang="en" sz="2000" dirty="0">
                <a:solidFill>
                  <a:schemeClr val="dk1"/>
                </a:solidFill>
                <a:latin typeface="Montserrat"/>
                <a:ea typeface="Montserrat"/>
                <a:cs typeface="Montserrat"/>
                <a:sym typeface="Montserrat"/>
              </a:rPr>
              <a:t>For Example, hold up a finger for each ballot you have collected </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dirty="0">
                <a:solidFill>
                  <a:schemeClr val="dk1"/>
                </a:solidFill>
                <a:latin typeface="Montserrat"/>
                <a:ea typeface="Montserrat"/>
                <a:cs typeface="Montserrat"/>
                <a:sym typeface="Montserrat"/>
              </a:rPr>
              <a:t>Once all ballots have been collected, go with the Chief Judge and tally the ballots </a:t>
            </a:r>
            <a:endParaRPr sz="20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b="1" dirty="0">
                <a:solidFill>
                  <a:schemeClr val="dk1"/>
                </a:solidFill>
                <a:latin typeface="Montserrat"/>
                <a:ea typeface="Montserrat"/>
                <a:cs typeface="Montserrat"/>
                <a:sym typeface="Montserrat"/>
              </a:rPr>
              <a:t>DO NOT DISCUSS RESULTS WITH ANYONE. </a:t>
            </a:r>
            <a:endParaRPr sz="2000" b="1"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2000" b="1" dirty="0">
                <a:solidFill>
                  <a:schemeClr val="dk1"/>
                </a:solidFill>
                <a:latin typeface="Montserrat"/>
                <a:ea typeface="Montserrat"/>
                <a:cs typeface="Montserrat"/>
                <a:sym typeface="Montserrat"/>
              </a:rPr>
              <a:t>ALL RESULTS ARE TO REMAIN CONFIDENTAL.</a:t>
            </a:r>
            <a:endParaRPr sz="2000" b="1" dirty="0">
              <a:solidFill>
                <a:schemeClr val="dk1"/>
              </a:solidFill>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99F093FF-36FE-4843-A4D9-7E21488558E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4"/>
        <p:cNvGrpSpPr/>
        <p:nvPr/>
      </p:nvGrpSpPr>
      <p:grpSpPr>
        <a:xfrm>
          <a:off x="0" y="0"/>
          <a:ext cx="0" cy="0"/>
          <a:chOff x="0" y="0"/>
          <a:chExt cx="0" cy="0"/>
        </a:xfrm>
      </p:grpSpPr>
      <p:sp>
        <p:nvSpPr>
          <p:cNvPr id="115" name="Google Shape;115;p23"/>
          <p:cNvSpPr txBox="1"/>
          <p:nvPr/>
        </p:nvSpPr>
        <p:spPr>
          <a:xfrm>
            <a:off x="434375" y="680375"/>
            <a:ext cx="7909500" cy="369300"/>
          </a:xfrm>
          <a:prstGeom prst="rect">
            <a:avLst/>
          </a:prstGeom>
          <a:noFill/>
          <a:ln>
            <a:noFill/>
          </a:ln>
        </p:spPr>
        <p:txBody>
          <a:bodyPr spcFirstLastPara="1" wrap="square" lIns="91425" tIns="91425" rIns="91425" bIns="91425" anchor="t" anchorCtr="0">
            <a:spAutoFit/>
          </a:bodyPr>
          <a:lstStyle/>
          <a:p>
            <a:pPr marL="457200" lvl="0" indent="0" algn="l" rtl="0">
              <a:lnSpc>
                <a:spcPct val="115000"/>
              </a:lnSpc>
              <a:spcBef>
                <a:spcPts val="225"/>
              </a:spcBef>
              <a:spcAft>
                <a:spcPts val="0"/>
              </a:spcAft>
              <a:buNone/>
            </a:pPr>
            <a:endParaRPr sz="1200" b="1">
              <a:solidFill>
                <a:schemeClr val="dk1"/>
              </a:solidFill>
              <a:latin typeface="Montserrat"/>
              <a:ea typeface="Montserrat"/>
              <a:cs typeface="Montserrat"/>
              <a:sym typeface="Montserrat"/>
            </a:endParaRPr>
          </a:p>
        </p:txBody>
      </p:sp>
      <p:pic>
        <p:nvPicPr>
          <p:cNvPr id="116" name="Google Shape;116;p23"/>
          <p:cNvPicPr preferRelativeResize="0"/>
          <p:nvPr/>
        </p:nvPicPr>
        <p:blipFill>
          <a:blip r:embed="rId3">
            <a:alphaModFix/>
          </a:blip>
          <a:stretch>
            <a:fillRect/>
          </a:stretch>
        </p:blipFill>
        <p:spPr>
          <a:xfrm>
            <a:off x="1668775" y="622950"/>
            <a:ext cx="5683536" cy="3789024"/>
          </a:xfrm>
          <a:prstGeom prst="rect">
            <a:avLst/>
          </a:prstGeom>
          <a:noFill/>
          <a:ln>
            <a:noFill/>
          </a:ln>
        </p:spPr>
      </p:pic>
      <p:sp>
        <p:nvSpPr>
          <p:cNvPr id="2" name="Slide Number Placeholder 1">
            <a:extLst>
              <a:ext uri="{FF2B5EF4-FFF2-40B4-BE49-F238E27FC236}">
                <a16:creationId xmlns:a16="http://schemas.microsoft.com/office/drawing/2014/main" id="{F1030023-515F-5E80-9916-32340A964C1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F80A5-D91C-C319-CAF5-0250FA97D4E6}"/>
              </a:ext>
            </a:extLst>
          </p:cNvPr>
          <p:cNvSpPr>
            <a:spLocks noGrp="1"/>
          </p:cNvSpPr>
          <p:nvPr>
            <p:ph type="title"/>
          </p:nvPr>
        </p:nvSpPr>
        <p:spPr/>
        <p:txBody>
          <a:bodyPr>
            <a:normAutofit fontScale="90000"/>
          </a:bodyPr>
          <a:lstStyle/>
          <a:p>
            <a:r>
              <a:rPr lang="en-US" dirty="0"/>
              <a:t>Contest Briefing for </a:t>
            </a:r>
            <a:r>
              <a:rPr lang="en-US" dirty="0">
                <a:solidFill>
                  <a:srgbClr val="FF0000"/>
                </a:solidFill>
              </a:rPr>
              <a:t>Date Time </a:t>
            </a:r>
            <a:r>
              <a:rPr lang="en-US" dirty="0"/>
              <a:t>Contest at </a:t>
            </a:r>
            <a:r>
              <a:rPr lang="en-US" dirty="0">
                <a:solidFill>
                  <a:srgbClr val="FF0000"/>
                </a:solidFill>
              </a:rPr>
              <a:t>Location</a:t>
            </a:r>
          </a:p>
        </p:txBody>
      </p:sp>
      <p:graphicFrame>
        <p:nvGraphicFramePr>
          <p:cNvPr id="5" name="Table 4">
            <a:extLst>
              <a:ext uri="{FF2B5EF4-FFF2-40B4-BE49-F238E27FC236}">
                <a16:creationId xmlns:a16="http://schemas.microsoft.com/office/drawing/2014/main" id="{3678080B-2437-58AC-7B5D-633E756EAD85}"/>
              </a:ext>
            </a:extLst>
          </p:cNvPr>
          <p:cNvGraphicFramePr>
            <a:graphicFrameLocks noGrp="1"/>
          </p:cNvGraphicFramePr>
          <p:nvPr>
            <p:extLst>
              <p:ext uri="{D42A27DB-BD31-4B8C-83A1-F6EECF244321}">
                <p14:modId xmlns:p14="http://schemas.microsoft.com/office/powerpoint/2010/main" val="3271356314"/>
              </p:ext>
            </p:extLst>
          </p:nvPr>
        </p:nvGraphicFramePr>
        <p:xfrm>
          <a:off x="490940" y="1017725"/>
          <a:ext cx="8341360" cy="4008120"/>
        </p:xfrm>
        <a:graphic>
          <a:graphicData uri="http://schemas.openxmlformats.org/drawingml/2006/table">
            <a:tbl>
              <a:tblPr firstRow="1" bandRow="1">
                <a:tableStyleId>{5C22544A-7EE6-4342-B048-85BDC9FD1C3A}</a:tableStyleId>
              </a:tblPr>
              <a:tblGrid>
                <a:gridCol w="2517438">
                  <a:extLst>
                    <a:ext uri="{9D8B030D-6E8A-4147-A177-3AD203B41FA5}">
                      <a16:colId xmlns:a16="http://schemas.microsoft.com/office/drawing/2014/main" val="1895877256"/>
                    </a:ext>
                  </a:extLst>
                </a:gridCol>
                <a:gridCol w="5823922">
                  <a:extLst>
                    <a:ext uri="{9D8B030D-6E8A-4147-A177-3AD203B41FA5}">
                      <a16:colId xmlns:a16="http://schemas.microsoft.com/office/drawing/2014/main" val="3464284011"/>
                    </a:ext>
                  </a:extLst>
                </a:gridCol>
              </a:tblGrid>
              <a:tr h="231140">
                <a:tc>
                  <a:txBody>
                    <a:bodyPr/>
                    <a:lstStyle/>
                    <a:p>
                      <a:r>
                        <a:rPr lang="en-US" sz="1600" dirty="0">
                          <a:latin typeface="Montserrat" panose="00000500000000000000" pitchFamily="2" charset="0"/>
                        </a:rPr>
                        <a:t>Briefing Agenda</a:t>
                      </a:r>
                    </a:p>
                  </a:txBody>
                  <a:tcPr/>
                </a:tc>
                <a:tc>
                  <a:txBody>
                    <a:bodyPr/>
                    <a:lstStyle/>
                    <a:p>
                      <a:r>
                        <a:rPr lang="en-US" sz="1600" dirty="0">
                          <a:latin typeface="Montserrat" panose="00000500000000000000" pitchFamily="2" charset="0"/>
                        </a:rPr>
                        <a:t>For Area XX / Division XXXXXXX</a:t>
                      </a:r>
                    </a:p>
                  </a:txBody>
                  <a:tcPr/>
                </a:tc>
                <a:extLst>
                  <a:ext uri="{0D108BD9-81ED-4DB2-BD59-A6C34878D82A}">
                    <a16:rowId xmlns:a16="http://schemas.microsoft.com/office/drawing/2014/main" val="4209232426"/>
                  </a:ext>
                </a:extLst>
              </a:tr>
              <a:tr h="0">
                <a:tc>
                  <a:txBody>
                    <a:bodyPr/>
                    <a:lstStyle/>
                    <a:p>
                      <a:r>
                        <a:rPr lang="en-US" sz="1600" b="1" dirty="0">
                          <a:latin typeface="Montserrat" panose="00000500000000000000" pitchFamily="2" charset="0"/>
                        </a:rPr>
                        <a:t>Introductions</a:t>
                      </a:r>
                    </a:p>
                  </a:txBody>
                  <a:tcPr/>
                </a:tc>
                <a:tc>
                  <a:txBody>
                    <a:bodyPr/>
                    <a:lstStyle/>
                    <a:p>
                      <a:r>
                        <a:rPr lang="en-US" sz="1600" dirty="0">
                          <a:latin typeface="Montserrat" panose="00000500000000000000" pitchFamily="2" charset="0"/>
                        </a:rPr>
                        <a:t>Introduce </a:t>
                      </a:r>
                      <a:r>
                        <a:rPr lang="en-US" sz="1600" b="1" dirty="0">
                          <a:solidFill>
                            <a:schemeClr val="accent1"/>
                          </a:solidFill>
                          <a:latin typeface="Montserrat" panose="00000500000000000000" pitchFamily="2" charset="0"/>
                        </a:rPr>
                        <a:t>Contest Chair</a:t>
                      </a:r>
                      <a:r>
                        <a:rPr lang="en-US" sz="1600" dirty="0">
                          <a:latin typeface="Montserrat" panose="00000500000000000000" pitchFamily="2" charset="0"/>
                        </a:rPr>
                        <a:t> (Director, organizer), </a:t>
                      </a:r>
                      <a:br>
                        <a:rPr lang="en-US" sz="1600" dirty="0">
                          <a:latin typeface="Montserrat" panose="00000500000000000000" pitchFamily="2" charset="0"/>
                        </a:rPr>
                      </a:br>
                      <a:r>
                        <a:rPr lang="en-US" sz="1600" b="1" dirty="0">
                          <a:latin typeface="Montserrat" panose="00000500000000000000" pitchFamily="2" charset="0"/>
                        </a:rPr>
                        <a:t>Contest Master </a:t>
                      </a:r>
                      <a:r>
                        <a:rPr lang="en-US" sz="1600" dirty="0">
                          <a:latin typeface="Montserrat" panose="00000500000000000000" pitchFamily="2" charset="0"/>
                        </a:rPr>
                        <a:t>(Toastmaster of the contest),</a:t>
                      </a:r>
                      <a:br>
                        <a:rPr lang="en-US" sz="1600" dirty="0">
                          <a:latin typeface="Montserrat" panose="00000500000000000000" pitchFamily="2" charset="0"/>
                        </a:rPr>
                      </a:br>
                      <a:r>
                        <a:rPr lang="en-US" sz="1600" b="1" dirty="0">
                          <a:latin typeface="Montserrat" panose="00000500000000000000" pitchFamily="2" charset="0"/>
                        </a:rPr>
                        <a:t>Contest Chief Judge </a:t>
                      </a:r>
                    </a:p>
                  </a:txBody>
                  <a:tcPr/>
                </a:tc>
                <a:extLst>
                  <a:ext uri="{0D108BD9-81ED-4DB2-BD59-A6C34878D82A}">
                    <a16:rowId xmlns:a16="http://schemas.microsoft.com/office/drawing/2014/main" val="2260438106"/>
                  </a:ext>
                </a:extLst>
              </a:tr>
              <a:tr h="0">
                <a:tc>
                  <a:txBody>
                    <a:bodyPr/>
                    <a:lstStyle/>
                    <a:p>
                      <a:r>
                        <a:rPr lang="en-US" sz="1600" b="1" dirty="0">
                          <a:latin typeface="Montserrat" panose="00000500000000000000" pitchFamily="2" charset="0"/>
                        </a:rPr>
                        <a:t>Location Logistics for Contest Day</a:t>
                      </a:r>
                    </a:p>
                  </a:txBody>
                  <a:tcPr/>
                </a:tc>
                <a:tc>
                  <a:txBody>
                    <a:bodyPr/>
                    <a:lstStyle/>
                    <a:p>
                      <a:pPr marL="342900" indent="-342900">
                        <a:buFont typeface="+mj-lt"/>
                        <a:buAutoNum type="arabicPeriod"/>
                      </a:pPr>
                      <a:r>
                        <a:rPr lang="en-US" sz="1600" dirty="0">
                          <a:latin typeface="Montserrat"/>
                          <a:ea typeface="Montserrat"/>
                          <a:cs typeface="Montserrat"/>
                          <a:sym typeface="Montserrat"/>
                        </a:rPr>
                        <a:t>Note Time to arrive. Registered? Meeting Room/ Entrance/Parking area.  Parking pass, if needed?</a:t>
                      </a:r>
                    </a:p>
                    <a:p>
                      <a:pPr marL="342900" indent="-342900">
                        <a:buFont typeface="+mj-lt"/>
                        <a:buAutoNum type="arabicPeriod"/>
                      </a:pPr>
                      <a:r>
                        <a:rPr lang="en-US" sz="1600" dirty="0">
                          <a:latin typeface="Montserrat"/>
                          <a:ea typeface="Montserrat"/>
                          <a:cs typeface="Montserrat"/>
                          <a:sym typeface="Montserrat"/>
                        </a:rPr>
                        <a:t>Share Phone # for Contest Day with Contest Chair</a:t>
                      </a:r>
                    </a:p>
                  </a:txBody>
                  <a:tcPr/>
                </a:tc>
                <a:extLst>
                  <a:ext uri="{0D108BD9-81ED-4DB2-BD59-A6C34878D82A}">
                    <a16:rowId xmlns:a16="http://schemas.microsoft.com/office/drawing/2014/main" val="925865152"/>
                  </a:ext>
                </a:extLst>
              </a:tr>
              <a:tr h="0">
                <a:tc>
                  <a:txBody>
                    <a:bodyPr/>
                    <a:lstStyle/>
                    <a:p>
                      <a:r>
                        <a:rPr lang="en-US" sz="1600" b="1" dirty="0">
                          <a:latin typeface="Montserrat" panose="00000500000000000000" pitchFamily="2" charset="0"/>
                        </a:rPr>
                        <a:t>Briefing Break-outs</a:t>
                      </a:r>
                    </a:p>
                  </a:txBody>
                  <a:tcPr/>
                </a:tc>
                <a:tc>
                  <a:txBody>
                    <a:bodyPr/>
                    <a:lstStyle/>
                    <a:p>
                      <a:r>
                        <a:rPr lang="en-US" sz="1600" b="1" dirty="0">
                          <a:latin typeface="Montserrat" panose="00000500000000000000" pitchFamily="2" charset="0"/>
                        </a:rPr>
                        <a:t>Briefed by</a:t>
                      </a:r>
                    </a:p>
                  </a:txBody>
                  <a:tcPr/>
                </a:tc>
                <a:extLst>
                  <a:ext uri="{0D108BD9-81ED-4DB2-BD59-A6C34878D82A}">
                    <a16:rowId xmlns:a16="http://schemas.microsoft.com/office/drawing/2014/main" val="1244606106"/>
                  </a:ext>
                </a:extLst>
              </a:tr>
              <a:tr h="370840">
                <a:tc>
                  <a:txBody>
                    <a:bodyPr/>
                    <a:lstStyle/>
                    <a:p>
                      <a:pPr marL="285750" lvl="3" indent="-285750">
                        <a:buFont typeface="Arial" panose="020B0604020202020204" pitchFamily="34" charset="0"/>
                        <a:buChar char="•"/>
                      </a:pPr>
                      <a:r>
                        <a:rPr lang="en-US" sz="1600" dirty="0">
                          <a:latin typeface="Montserrat" panose="00000500000000000000" pitchFamily="2" charset="0"/>
                        </a:rPr>
                        <a:t>Contestants</a:t>
                      </a:r>
                    </a:p>
                  </a:txBody>
                  <a:tcPr/>
                </a:tc>
                <a:tc>
                  <a:txBody>
                    <a:bodyPr/>
                    <a:lstStyle/>
                    <a:p>
                      <a:r>
                        <a:rPr lang="en-US" sz="1600" b="1" dirty="0">
                          <a:solidFill>
                            <a:srgbClr val="0070C0"/>
                          </a:solidFill>
                          <a:latin typeface="Montserrat" panose="00000500000000000000" pitchFamily="2" charset="0"/>
                        </a:rPr>
                        <a:t>Contest Chair </a:t>
                      </a:r>
                      <a:r>
                        <a:rPr lang="en-US" sz="1600" dirty="0">
                          <a:latin typeface="Montserrat" panose="00000500000000000000" pitchFamily="2" charset="0"/>
                        </a:rPr>
                        <a:t>with Contest Master</a:t>
                      </a:r>
                    </a:p>
                  </a:txBody>
                  <a:tcPr/>
                </a:tc>
                <a:extLst>
                  <a:ext uri="{0D108BD9-81ED-4DB2-BD59-A6C34878D82A}">
                    <a16:rowId xmlns:a16="http://schemas.microsoft.com/office/drawing/2014/main" val="3592242491"/>
                  </a:ext>
                </a:extLst>
              </a:tr>
              <a:tr h="370840">
                <a:tc>
                  <a:txBody>
                    <a:bodyPr/>
                    <a:lstStyle/>
                    <a:p>
                      <a:pPr marL="285750" lvl="3" indent="-285750">
                        <a:buFont typeface="Arial" panose="020B0604020202020204" pitchFamily="34" charset="0"/>
                        <a:buChar char="•"/>
                      </a:pPr>
                      <a:r>
                        <a:rPr lang="en-US" sz="1600" dirty="0">
                          <a:latin typeface="Montserrat" panose="00000500000000000000" pitchFamily="2" charset="0"/>
                        </a:rPr>
                        <a:t>Sergeants at Arms</a:t>
                      </a:r>
                    </a:p>
                  </a:txBody>
                  <a:tcPr/>
                </a:tc>
                <a:tc>
                  <a:txBody>
                    <a:bodyPr/>
                    <a:lstStyle/>
                    <a:p>
                      <a:r>
                        <a:rPr lang="en-US" sz="1600" b="1" dirty="0">
                          <a:solidFill>
                            <a:srgbClr val="0070C0"/>
                          </a:solidFill>
                          <a:latin typeface="Montserrat" panose="00000500000000000000" pitchFamily="2" charset="0"/>
                        </a:rPr>
                        <a:t>Contest Chair. </a:t>
                      </a:r>
                      <a:r>
                        <a:rPr lang="en-US" sz="1600" b="0" dirty="0">
                          <a:solidFill>
                            <a:srgbClr val="0070C0"/>
                          </a:solidFill>
                          <a:latin typeface="Montserrat" panose="00000500000000000000" pitchFamily="2" charset="0"/>
                        </a:rPr>
                        <a:t>also arrange for contestants’ props</a:t>
                      </a:r>
                      <a:endParaRPr lang="en-US" sz="1600" b="1" dirty="0">
                        <a:solidFill>
                          <a:srgbClr val="0070C0"/>
                        </a:solidFill>
                        <a:latin typeface="Montserrat" panose="00000500000000000000" pitchFamily="2" charset="0"/>
                      </a:endParaRPr>
                    </a:p>
                  </a:txBody>
                  <a:tcPr/>
                </a:tc>
                <a:extLst>
                  <a:ext uri="{0D108BD9-81ED-4DB2-BD59-A6C34878D82A}">
                    <a16:rowId xmlns:a16="http://schemas.microsoft.com/office/drawing/2014/main" val="1063090403"/>
                  </a:ext>
                </a:extLst>
              </a:tr>
              <a:tr h="370840">
                <a:tc>
                  <a:txBody>
                    <a:bodyPr/>
                    <a:lstStyle/>
                    <a:p>
                      <a:pPr marL="285750" lvl="3" indent="-285750">
                        <a:buFont typeface="Arial" panose="020B0604020202020204" pitchFamily="34" charset="0"/>
                        <a:buChar char="•"/>
                      </a:pPr>
                      <a:r>
                        <a:rPr lang="en-US" sz="1600" dirty="0">
                          <a:latin typeface="Montserrat" panose="00000500000000000000" pitchFamily="2" charset="0"/>
                        </a:rPr>
                        <a:t>Timers</a:t>
                      </a:r>
                    </a:p>
                  </a:txBody>
                  <a:tcPr/>
                </a:tc>
                <a:tc>
                  <a:txBody>
                    <a:bodyPr/>
                    <a:lstStyle/>
                    <a:p>
                      <a:r>
                        <a:rPr lang="en-US" sz="1600" b="1" dirty="0">
                          <a:solidFill>
                            <a:srgbClr val="0070C0"/>
                          </a:solidFill>
                          <a:latin typeface="Montserrat" panose="00000500000000000000" pitchFamily="2" charset="0"/>
                        </a:rPr>
                        <a:t>Contest Chair  -</a:t>
                      </a:r>
                      <a:r>
                        <a:rPr lang="en-US" sz="1600" b="0" dirty="0">
                          <a:solidFill>
                            <a:schemeClr val="tx1"/>
                          </a:solidFill>
                          <a:latin typeface="Montserrat" panose="00000500000000000000" pitchFamily="2" charset="0"/>
                        </a:rPr>
                        <a:t> show contestants timing signals</a:t>
                      </a:r>
                    </a:p>
                    <a:p>
                      <a:r>
                        <a:rPr lang="en-US" sz="1600" b="1" dirty="0">
                          <a:latin typeface="Montserrat" panose="00000500000000000000" pitchFamily="2" charset="0"/>
                        </a:rPr>
                        <a:t>Contest Chief Judge </a:t>
                      </a:r>
                      <a:r>
                        <a:rPr lang="en-US" sz="1600" dirty="0">
                          <a:latin typeface="Montserrat" panose="00000500000000000000" pitchFamily="2" charset="0"/>
                        </a:rPr>
                        <a:t>– on timing logistics</a:t>
                      </a:r>
                    </a:p>
                  </a:txBody>
                  <a:tcPr/>
                </a:tc>
                <a:extLst>
                  <a:ext uri="{0D108BD9-81ED-4DB2-BD59-A6C34878D82A}">
                    <a16:rowId xmlns:a16="http://schemas.microsoft.com/office/drawing/2014/main" val="1687929173"/>
                  </a:ext>
                </a:extLst>
              </a:tr>
              <a:tr h="370840">
                <a:tc>
                  <a:txBody>
                    <a:bodyPr/>
                    <a:lstStyle/>
                    <a:p>
                      <a:pPr marL="285750" lvl="3" indent="-285750">
                        <a:buFont typeface="Arial" panose="020B0604020202020204" pitchFamily="34" charset="0"/>
                        <a:buChar char="•"/>
                      </a:pPr>
                      <a:r>
                        <a:rPr lang="en-US" sz="1600" dirty="0">
                          <a:latin typeface="Montserrat" panose="00000500000000000000" pitchFamily="2" charset="0"/>
                        </a:rPr>
                        <a:t>Ballot Counters</a:t>
                      </a:r>
                    </a:p>
                  </a:txBody>
                  <a:tcPr/>
                </a:tc>
                <a:tc>
                  <a:txBody>
                    <a:bodyPr/>
                    <a:lstStyle/>
                    <a:p>
                      <a:r>
                        <a:rPr lang="en-US" sz="1600" b="1" dirty="0">
                          <a:latin typeface="Montserrat" panose="00000500000000000000" pitchFamily="2" charset="0"/>
                        </a:rPr>
                        <a:t>Contest Chief Judge</a:t>
                      </a:r>
                      <a:r>
                        <a:rPr lang="en-US" sz="1600" b="0" dirty="0">
                          <a:latin typeface="Montserrat" panose="00000500000000000000" pitchFamily="2" charset="0"/>
                        </a:rPr>
                        <a:t> </a:t>
                      </a:r>
                      <a:endParaRPr lang="en-US" sz="1600" b="1" dirty="0">
                        <a:latin typeface="Montserrat" panose="00000500000000000000" pitchFamily="2" charset="0"/>
                      </a:endParaRPr>
                    </a:p>
                  </a:txBody>
                  <a:tcPr/>
                </a:tc>
                <a:extLst>
                  <a:ext uri="{0D108BD9-81ED-4DB2-BD59-A6C34878D82A}">
                    <a16:rowId xmlns:a16="http://schemas.microsoft.com/office/drawing/2014/main" val="474192464"/>
                  </a:ext>
                </a:extLst>
              </a:tr>
            </a:tbl>
          </a:graphicData>
        </a:graphic>
      </p:graphicFrame>
      <p:sp>
        <p:nvSpPr>
          <p:cNvPr id="3" name="Slide Number Placeholder 2">
            <a:extLst>
              <a:ext uri="{FF2B5EF4-FFF2-40B4-BE49-F238E27FC236}">
                <a16:creationId xmlns:a16="http://schemas.microsoft.com/office/drawing/2014/main" id="{2BA092CC-1F86-1492-F0A8-BB8ACBB9310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91037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FBF2DA32-BCDF-871B-B0CA-EAA95024DC1D}"/>
            </a:ext>
          </a:extLst>
        </p:cNvPr>
        <p:cNvGrpSpPr/>
        <p:nvPr/>
      </p:nvGrpSpPr>
      <p:grpSpPr>
        <a:xfrm>
          <a:off x="0" y="0"/>
          <a:ext cx="0" cy="0"/>
          <a:chOff x="0" y="0"/>
          <a:chExt cx="0" cy="0"/>
        </a:xfrm>
      </p:grpSpPr>
      <p:sp>
        <p:nvSpPr>
          <p:cNvPr id="60" name="Google Shape;60;p14">
            <a:extLst>
              <a:ext uri="{FF2B5EF4-FFF2-40B4-BE49-F238E27FC236}">
                <a16:creationId xmlns:a16="http://schemas.microsoft.com/office/drawing/2014/main" id="{7F31803A-3772-13CF-83A3-D19735A75109}"/>
              </a:ext>
            </a:extLst>
          </p:cNvPr>
          <p:cNvSpPr txBox="1">
            <a:spLocks noGrp="1"/>
          </p:cNvSpPr>
          <p:nvPr>
            <p:ph type="title"/>
          </p:nvPr>
        </p:nvSpPr>
        <p:spPr>
          <a:xfrm>
            <a:off x="172024" y="3275"/>
            <a:ext cx="8829735"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Contestant Briefing</a:t>
            </a:r>
            <a:endParaRPr b="1" u="sng" dirty="0">
              <a:solidFill>
                <a:srgbClr val="980000"/>
              </a:solidFill>
              <a:latin typeface="Montserrat"/>
              <a:ea typeface="Montserrat"/>
              <a:cs typeface="Montserrat"/>
              <a:sym typeface="Montserrat"/>
            </a:endParaRPr>
          </a:p>
        </p:txBody>
      </p:sp>
      <p:sp>
        <p:nvSpPr>
          <p:cNvPr id="61" name="Google Shape;61;p14">
            <a:extLst>
              <a:ext uri="{FF2B5EF4-FFF2-40B4-BE49-F238E27FC236}">
                <a16:creationId xmlns:a16="http://schemas.microsoft.com/office/drawing/2014/main" id="{4892F122-6FB0-FAA4-99D6-5F25AEFEF632}"/>
              </a:ext>
            </a:extLst>
          </p:cNvPr>
          <p:cNvSpPr txBox="1"/>
          <p:nvPr/>
        </p:nvSpPr>
        <p:spPr>
          <a:xfrm>
            <a:off x="342491" y="520355"/>
            <a:ext cx="8488800" cy="4497950"/>
          </a:xfrm>
          <a:prstGeom prst="rect">
            <a:avLst/>
          </a:prstGeom>
          <a:noFill/>
          <a:ln>
            <a:noFill/>
          </a:ln>
        </p:spPr>
        <p:txBody>
          <a:bodyPr spcFirstLastPara="1" wrap="square" lIns="91425" tIns="91425" rIns="91425" bIns="91425" anchor="t" anchorCtr="0">
            <a:noAutofit/>
          </a:bodyPr>
          <a:lstStyle/>
          <a:p>
            <a:pPr marL="457200" marR="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Confirm </a:t>
            </a:r>
            <a:r>
              <a:rPr lang="en" sz="1800" b="1" dirty="0">
                <a:latin typeface="Montserrat"/>
                <a:ea typeface="Montserrat"/>
                <a:cs typeface="Montserrat"/>
                <a:sym typeface="Montserrat"/>
              </a:rPr>
              <a:t>all contestants,  </a:t>
            </a:r>
            <a:r>
              <a:rPr lang="en" sz="1800" b="1" dirty="0">
                <a:latin typeface="Montserrat"/>
                <a:ea typeface="Montserrat"/>
                <a:cs typeface="Montserrat"/>
                <a:sym typeface="Montserrat"/>
                <a:hlinkClick r:id="rId3"/>
              </a:rPr>
              <a:t>Speakers’ Certification</a:t>
            </a:r>
            <a:r>
              <a:rPr lang="en" sz="1800" b="1" dirty="0">
                <a:latin typeface="Montserrat"/>
                <a:ea typeface="Montserrat"/>
                <a:cs typeface="Montserrat"/>
                <a:sym typeface="Montserrat"/>
              </a:rPr>
              <a:t> of Eligibility and Originality forms </a:t>
            </a:r>
            <a:r>
              <a:rPr lang="en" sz="1800" dirty="0">
                <a:latin typeface="Montserrat"/>
                <a:ea typeface="Montserrat"/>
                <a:cs typeface="Montserrat"/>
                <a:sym typeface="Montserrat"/>
              </a:rPr>
              <a:t>for </a:t>
            </a:r>
            <a:r>
              <a:rPr lang="en" sz="1800" u="sng" dirty="0">
                <a:latin typeface="Montserrat"/>
                <a:ea typeface="Montserrat"/>
                <a:cs typeface="Montserrat"/>
                <a:sym typeface="Montserrat"/>
              </a:rPr>
              <a:t>each </a:t>
            </a:r>
            <a:r>
              <a:rPr lang="en" sz="1800" b="1" dirty="0">
                <a:latin typeface="Montserrat"/>
                <a:ea typeface="Montserrat"/>
                <a:cs typeface="Montserrat"/>
                <a:sym typeface="Montserrat"/>
              </a:rPr>
              <a:t>contest (Evaluation </a:t>
            </a:r>
            <a:r>
              <a:rPr lang="en" sz="1800" dirty="0">
                <a:latin typeface="Montserrat"/>
                <a:ea typeface="Montserrat"/>
                <a:cs typeface="Montserrat"/>
                <a:sym typeface="Montserrat"/>
              </a:rPr>
              <a:t>and</a:t>
            </a:r>
            <a:r>
              <a:rPr lang="en" sz="1800" b="1" dirty="0">
                <a:latin typeface="Montserrat"/>
                <a:ea typeface="Montserrat"/>
                <a:cs typeface="Montserrat"/>
                <a:sym typeface="Montserrat"/>
              </a:rPr>
              <a:t> International Speech).</a:t>
            </a:r>
            <a:endParaRPr sz="1800" b="1" dirty="0">
              <a:latin typeface="Montserrat"/>
              <a:ea typeface="Montserrat"/>
              <a:cs typeface="Montserrat"/>
              <a:sym typeface="Montserrat"/>
            </a:endParaRPr>
          </a:p>
          <a:p>
            <a:pPr marL="457200" marR="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Make sure </a:t>
            </a:r>
            <a:r>
              <a:rPr lang="en" sz="1800" b="1" dirty="0">
                <a:latin typeface="Montserrat"/>
                <a:ea typeface="Montserrat"/>
                <a:cs typeface="Montserrat"/>
                <a:sym typeface="Montserrat"/>
              </a:rPr>
              <a:t>all contestants and test speaker </a:t>
            </a:r>
            <a:r>
              <a:rPr lang="en" sz="1800" dirty="0">
                <a:latin typeface="Montserrat"/>
                <a:ea typeface="Montserrat"/>
                <a:cs typeface="Montserrat"/>
                <a:sym typeface="Montserrat"/>
              </a:rPr>
              <a:t>have provided legible </a:t>
            </a:r>
            <a:r>
              <a:rPr lang="en" sz="1800" b="1" dirty="0">
                <a:latin typeface="Montserrat"/>
                <a:ea typeface="Montserrat"/>
                <a:cs typeface="Montserrat"/>
                <a:sym typeface="Montserrat"/>
                <a:hlinkClick r:id="rId4"/>
              </a:rPr>
              <a:t>Speech Contestant Profile</a:t>
            </a:r>
            <a:r>
              <a:rPr lang="en" sz="1800" dirty="0">
                <a:latin typeface="Montserrat"/>
                <a:ea typeface="Montserrat"/>
                <a:cs typeface="Montserrat"/>
                <a:sym typeface="Montserrat"/>
              </a:rPr>
              <a:t> </a:t>
            </a:r>
            <a:r>
              <a:rPr lang="en" sz="1800" b="1" dirty="0">
                <a:latin typeface="Montserrat"/>
                <a:ea typeface="Montserrat"/>
                <a:cs typeface="Montserrat"/>
                <a:sym typeface="Montserrat"/>
              </a:rPr>
              <a:t>Biographical Data </a:t>
            </a:r>
            <a:r>
              <a:rPr lang="en" sz="1800" dirty="0">
                <a:latin typeface="Montserrat"/>
                <a:ea typeface="Montserrat"/>
                <a:cs typeface="Montserrat"/>
                <a:sym typeface="Montserrat"/>
              </a:rPr>
              <a:t>forms to the Contest Chair, then given to the Contest Master. </a:t>
            </a:r>
            <a:endParaRPr sz="1800" dirty="0">
              <a:latin typeface="Montserrat"/>
              <a:ea typeface="Montserrat"/>
              <a:cs typeface="Montserrat"/>
              <a:sym typeface="Montserrat"/>
            </a:endParaRPr>
          </a:p>
          <a:p>
            <a:pPr marL="457200" indent="-304800">
              <a:lnSpc>
                <a:spcPct val="115000"/>
              </a:lnSpc>
              <a:buSzPts val="1200"/>
              <a:buFont typeface="Montserrat"/>
              <a:buAutoNum type="arabicPeriod"/>
            </a:pPr>
            <a:r>
              <a:rPr lang="en-US" sz="1800" dirty="0">
                <a:latin typeface="Montserrat"/>
                <a:ea typeface="Montserrat"/>
                <a:cs typeface="Montserrat"/>
                <a:sym typeface="Montserrat"/>
              </a:rPr>
              <a:t>Review key points from the </a:t>
            </a:r>
            <a:r>
              <a:rPr lang="en-US" sz="1800" dirty="0">
                <a:latin typeface="Montserrat"/>
                <a:ea typeface="Montserrat"/>
                <a:cs typeface="Montserrat"/>
                <a:sym typeface="Montserrat"/>
                <a:hlinkClick r:id="rId5"/>
              </a:rPr>
              <a:t>Contest Rulebook</a:t>
            </a:r>
            <a:endParaRPr lang="en-US" sz="1800" dirty="0">
              <a:latin typeface="Montserrat"/>
              <a:ea typeface="Montserrat"/>
              <a:cs typeface="Montserrat"/>
              <a:sym typeface="Montserrat"/>
            </a:endParaRPr>
          </a:p>
          <a:p>
            <a:pPr marL="573088" lvl="5" indent="-112713">
              <a:lnSpc>
                <a:spcPct val="115000"/>
              </a:lnSpc>
              <a:buSzPts val="1200"/>
              <a:buFont typeface="Arial" panose="020B0604020202020204" pitchFamily="34" charset="0"/>
              <a:buChar char="•"/>
            </a:pPr>
            <a:r>
              <a:rPr lang="en-US" sz="1800" dirty="0">
                <a:latin typeface="Montserrat"/>
                <a:ea typeface="Montserrat"/>
                <a:cs typeface="Montserrat"/>
                <a:sym typeface="Montserrat"/>
              </a:rPr>
              <a:t>Originality – no more than 25% of another’s work</a:t>
            </a:r>
          </a:p>
          <a:p>
            <a:pPr marL="573088" lvl="2" indent="-112713">
              <a:lnSpc>
                <a:spcPct val="115000"/>
              </a:lnSpc>
              <a:buSzPts val="1200"/>
              <a:buFont typeface="Arial" panose="020B0604020202020204" pitchFamily="34" charset="0"/>
              <a:buChar char="•"/>
            </a:pPr>
            <a:r>
              <a:rPr lang="en-US" sz="1800" dirty="0">
                <a:latin typeface="Montserrat"/>
                <a:ea typeface="Montserrat"/>
                <a:cs typeface="Montserrat"/>
                <a:sym typeface="Montserrat"/>
              </a:rPr>
              <a:t>Do not refer to another contestant or their speech content</a:t>
            </a:r>
          </a:p>
          <a:p>
            <a:pPr marL="457200" indent="-304800">
              <a:lnSpc>
                <a:spcPct val="115000"/>
              </a:lnSpc>
              <a:buSzPts val="1200"/>
              <a:buFont typeface="Montserrat"/>
              <a:buAutoNum type="arabicPeriod"/>
            </a:pPr>
            <a:r>
              <a:rPr lang="en-US" sz="1800" dirty="0">
                <a:latin typeface="Montserrat"/>
                <a:ea typeface="Montserrat"/>
                <a:cs typeface="Montserrat"/>
                <a:sym typeface="Montserrat"/>
              </a:rPr>
              <a:t>Verify the </a:t>
            </a:r>
            <a:r>
              <a:rPr lang="en-US" sz="1800" b="1" dirty="0">
                <a:latin typeface="Montserrat"/>
                <a:ea typeface="Montserrat"/>
                <a:cs typeface="Montserrat"/>
                <a:sym typeface="Montserrat"/>
              </a:rPr>
              <a:t>speech title </a:t>
            </a:r>
            <a:r>
              <a:rPr lang="en-US" sz="1800" dirty="0">
                <a:latin typeface="Montserrat"/>
                <a:ea typeface="Montserrat"/>
                <a:cs typeface="Montserrat"/>
                <a:sym typeface="Montserrat"/>
              </a:rPr>
              <a:t>of each speaker and the </a:t>
            </a:r>
            <a:r>
              <a:rPr lang="en-US" sz="1800" b="1" dirty="0">
                <a:latin typeface="Montserrat"/>
                <a:ea typeface="Montserrat"/>
                <a:cs typeface="Montserrat"/>
                <a:sym typeface="Montserrat"/>
              </a:rPr>
              <a:t>pronunciation</a:t>
            </a:r>
            <a:r>
              <a:rPr lang="en-US" sz="1800" dirty="0">
                <a:latin typeface="Montserrat"/>
                <a:ea typeface="Montserrat"/>
                <a:cs typeface="Montserrat"/>
                <a:sym typeface="Montserrat"/>
              </a:rPr>
              <a:t> of their names </a:t>
            </a:r>
            <a:r>
              <a:rPr lang="en" sz="1800" dirty="0">
                <a:latin typeface="Montserrat"/>
                <a:ea typeface="Montserrat"/>
                <a:cs typeface="Montserrat"/>
                <a:sym typeface="Montserrat"/>
              </a:rPr>
              <a:t>with Contest Master.</a:t>
            </a:r>
          </a:p>
          <a:p>
            <a:pPr marL="457200" marR="0" lvl="0" indent="-304800" algn="l" rtl="0">
              <a:lnSpc>
                <a:spcPct val="115000"/>
              </a:lnSpc>
              <a:spcBef>
                <a:spcPts val="0"/>
              </a:spcBef>
              <a:spcAft>
                <a:spcPts val="0"/>
              </a:spcAft>
              <a:buSzPts val="1200"/>
              <a:buFont typeface="Montserrat"/>
              <a:buAutoNum type="arabicPeriod"/>
            </a:pPr>
            <a:r>
              <a:rPr lang="en" sz="1800" dirty="0">
                <a:latin typeface="Montserrat"/>
                <a:ea typeface="Montserrat"/>
                <a:cs typeface="Montserrat"/>
                <a:sym typeface="Montserrat"/>
              </a:rPr>
              <a:t>Contestants will be introduced as follows: Contestant# (walk to center stage), </a:t>
            </a:r>
            <a:r>
              <a:rPr lang="en" sz="1800" b="1" dirty="0">
                <a:latin typeface="Montserrat"/>
                <a:ea typeface="Montserrat"/>
                <a:cs typeface="Montserrat"/>
                <a:sym typeface="Montserrat"/>
              </a:rPr>
              <a:t>Evaluation Contest</a:t>
            </a:r>
            <a:r>
              <a:rPr lang="en" sz="1800" dirty="0">
                <a:latin typeface="Montserrat"/>
                <a:ea typeface="Montserrat"/>
                <a:cs typeface="Montserrat"/>
                <a:sym typeface="Montserrat"/>
              </a:rPr>
              <a:t>, state their name </a:t>
            </a:r>
            <a:r>
              <a:rPr lang="en" sz="1800" b="1" dirty="0">
                <a:latin typeface="Montserrat"/>
                <a:ea typeface="Montserrat"/>
                <a:cs typeface="Montserrat"/>
                <a:sym typeface="Montserrat"/>
              </a:rPr>
              <a:t>TWICE</a:t>
            </a:r>
            <a:r>
              <a:rPr lang="en" sz="1800" dirty="0">
                <a:latin typeface="Montserrat"/>
                <a:ea typeface="Montserrat"/>
                <a:cs typeface="Montserrat"/>
                <a:sym typeface="Montserrat"/>
              </a:rPr>
              <a:t>. </a:t>
            </a:r>
            <a:r>
              <a:rPr lang="en" sz="1800" b="1" dirty="0">
                <a:latin typeface="Montserrat"/>
                <a:ea typeface="Montserrat"/>
                <a:cs typeface="Montserrat"/>
                <a:sym typeface="Montserrat"/>
              </a:rPr>
              <a:t>International Speech </a:t>
            </a:r>
            <a:r>
              <a:rPr lang="en" sz="1800" dirty="0">
                <a:latin typeface="Montserrat"/>
                <a:ea typeface="Montserrat"/>
                <a:cs typeface="Montserrat"/>
                <a:sym typeface="Montserrat"/>
              </a:rPr>
              <a:t>Name; Speech T</a:t>
            </a:r>
            <a:r>
              <a:rPr lang="en-US" sz="1800" dirty="0" err="1">
                <a:latin typeface="Montserrat"/>
                <a:ea typeface="Montserrat"/>
                <a:cs typeface="Montserrat"/>
                <a:sym typeface="Montserrat"/>
              </a:rPr>
              <a:t>i</a:t>
            </a:r>
            <a:r>
              <a:rPr lang="en" sz="1800" dirty="0">
                <a:latin typeface="Montserrat"/>
                <a:ea typeface="Montserrat"/>
                <a:cs typeface="Montserrat"/>
                <a:sym typeface="Montserrat"/>
              </a:rPr>
              <a:t>tle; Speech T</a:t>
            </a:r>
            <a:r>
              <a:rPr lang="en-US" sz="1800" dirty="0" err="1">
                <a:latin typeface="Montserrat"/>
                <a:ea typeface="Montserrat"/>
                <a:cs typeface="Montserrat"/>
                <a:sym typeface="Montserrat"/>
              </a:rPr>
              <a:t>i</a:t>
            </a:r>
            <a:r>
              <a:rPr lang="en" sz="1800" dirty="0">
                <a:latin typeface="Montserrat"/>
                <a:ea typeface="Montserrat"/>
                <a:cs typeface="Montserrat"/>
                <a:sym typeface="Montserrat"/>
              </a:rPr>
              <a:t>tle; Name. </a:t>
            </a:r>
            <a:endParaRPr sz="1800" dirty="0">
              <a:latin typeface="Montserrat"/>
              <a:ea typeface="Montserrat"/>
              <a:cs typeface="Montserrat"/>
              <a:sym typeface="Montserrat"/>
            </a:endParaRPr>
          </a:p>
          <a:p>
            <a:pPr marL="457200" lvl="0" indent="0" algn="l" rtl="0">
              <a:spcBef>
                <a:spcPts val="0"/>
              </a:spcBef>
              <a:spcAft>
                <a:spcPts val="0"/>
              </a:spcAft>
              <a:buNone/>
            </a:pPr>
            <a:endParaRPr sz="1200" dirty="0">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1DF9D209-6C6B-09CA-4CF8-5D568FA85DD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885428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063D7-EB91-55FD-F6A0-BF9B60D73856}"/>
              </a:ext>
            </a:extLst>
          </p:cNvPr>
          <p:cNvSpPr>
            <a:spLocks noGrp="1"/>
          </p:cNvSpPr>
          <p:nvPr>
            <p:ph type="title"/>
          </p:nvPr>
        </p:nvSpPr>
        <p:spPr>
          <a:xfrm>
            <a:off x="311700" y="169811"/>
            <a:ext cx="8520600" cy="572700"/>
          </a:xfrm>
        </p:spPr>
        <p:txBody>
          <a:bodyPr>
            <a:normAutofit fontScale="90000"/>
          </a:bodyPr>
          <a:lstStyle/>
          <a:p>
            <a:pPr algn="ctr"/>
            <a:r>
              <a:rPr kumimoji="0" lang="en" sz="3100" b="1" i="0" u="sng" strike="noStrike" kern="0" cap="none" spc="0" normalizeH="0" baseline="0" noProof="0" dirty="0">
                <a:ln>
                  <a:noFill/>
                </a:ln>
                <a:solidFill>
                  <a:srgbClr val="980000"/>
                </a:solidFill>
                <a:effectLst/>
                <a:uLnTx/>
                <a:uFillTx/>
                <a:latin typeface="Montserrat"/>
                <a:ea typeface="Montserrat"/>
                <a:cs typeface="Montserrat"/>
                <a:sym typeface="Montserrat"/>
              </a:rPr>
              <a:t>Contestant Briefing</a:t>
            </a:r>
            <a:r>
              <a:rPr lang="en-US" b="1" dirty="0"/>
              <a:t>: Timing</a:t>
            </a:r>
          </a:p>
        </p:txBody>
      </p:sp>
      <p:sp>
        <p:nvSpPr>
          <p:cNvPr id="3" name="Text Placeholder 2">
            <a:extLst>
              <a:ext uri="{FF2B5EF4-FFF2-40B4-BE49-F238E27FC236}">
                <a16:creationId xmlns:a16="http://schemas.microsoft.com/office/drawing/2014/main" id="{EE93B672-C03D-2136-31A6-B51A61C5C4F0}"/>
              </a:ext>
            </a:extLst>
          </p:cNvPr>
          <p:cNvSpPr>
            <a:spLocks noGrp="1"/>
          </p:cNvSpPr>
          <p:nvPr>
            <p:ph type="body" idx="1"/>
          </p:nvPr>
        </p:nvSpPr>
        <p:spPr>
          <a:xfrm>
            <a:off x="562060" y="1511300"/>
            <a:ext cx="4182660" cy="3456941"/>
          </a:xfrm>
          <a:ln>
            <a:solidFill>
              <a:schemeClr val="tx1"/>
            </a:solidFill>
          </a:ln>
        </p:spPr>
        <p:txBody>
          <a:bodyPr>
            <a:normAutofit fontScale="25000" lnSpcReduction="20000"/>
          </a:bodyPr>
          <a:lstStyle/>
          <a:p>
            <a:pPr marL="152400" indent="0" algn="ctr">
              <a:lnSpc>
                <a:spcPct val="170000"/>
              </a:lnSpc>
              <a:buSzPts val="1200"/>
              <a:buNone/>
            </a:pPr>
            <a:r>
              <a:rPr lang="en-US" sz="5600" b="1" dirty="0">
                <a:latin typeface="Montserrat" panose="00000500000000000000" pitchFamily="2" charset="0"/>
                <a:ea typeface="Montserrat"/>
                <a:cs typeface="Arial" panose="020B0604020202020204" pitchFamily="34" charset="0"/>
                <a:sym typeface="Montserrat"/>
              </a:rPr>
              <a:t>Evaluation:  2- 3 minutes</a:t>
            </a:r>
            <a:r>
              <a:rPr lang="en-US" sz="5600" dirty="0">
                <a:latin typeface="Arial" panose="020B0604020202020204" pitchFamily="34" charset="0"/>
                <a:ea typeface="Montserrat"/>
                <a:cs typeface="Arial" panose="020B0604020202020204" pitchFamily="34" charset="0"/>
                <a:sym typeface="Montserrat"/>
              </a:rPr>
              <a:t> </a:t>
            </a:r>
          </a:p>
          <a:p>
            <a:pPr marL="457200" marR="0" lvl="0" indent="-304800" algn="l" rtl="0">
              <a:lnSpc>
                <a:spcPct val="170000"/>
              </a:lnSpc>
              <a:spcBef>
                <a:spcPts val="0"/>
              </a:spcBef>
              <a:spcAft>
                <a:spcPts val="0"/>
              </a:spcAft>
              <a:buSzPts val="1200"/>
              <a:buFont typeface="Montserrat"/>
              <a:buAutoNum type="arabicPeriod"/>
            </a:pPr>
            <a:r>
              <a:rPr lang="en-US" sz="4800" dirty="0">
                <a:latin typeface="Montserrat" panose="00000500000000000000" pitchFamily="2" charset="0"/>
                <a:ea typeface="Montserrat"/>
                <a:cs typeface="Arial" panose="020B0604020202020204" pitchFamily="34" charset="0"/>
                <a:sym typeface="Montserrat"/>
              </a:rPr>
              <a:t>Speeches less than 1:30 (one minute, thirty seconds) or more than 3:30 (three minutes, thirty seconds) will be disqualified</a:t>
            </a:r>
          </a:p>
          <a:p>
            <a:pPr marL="457200" marR="0" lvl="0" indent="-304800" algn="l" rtl="0">
              <a:lnSpc>
                <a:spcPct val="170000"/>
              </a:lnSpc>
              <a:spcBef>
                <a:spcPts val="0"/>
              </a:spcBef>
              <a:spcAft>
                <a:spcPts val="0"/>
              </a:spcAft>
              <a:buSzPts val="1200"/>
              <a:buFont typeface="Montserrat"/>
              <a:buAutoNum type="arabicPeriod"/>
            </a:pPr>
            <a:r>
              <a:rPr lang="en-US" sz="4800" dirty="0">
                <a:latin typeface="Montserrat" panose="00000500000000000000" pitchFamily="2" charset="0"/>
                <a:ea typeface="Montserrat"/>
                <a:cs typeface="Arial" panose="020B0604020202020204" pitchFamily="34" charset="0"/>
                <a:sym typeface="Montserrat"/>
              </a:rPr>
              <a:t>Timing Cards will be shown:</a:t>
            </a:r>
          </a:p>
          <a:p>
            <a:pPr marL="914400" marR="0" lvl="1" indent="-304800" algn="l" rtl="0">
              <a:lnSpc>
                <a:spcPct val="170000"/>
              </a:lnSpc>
              <a:spcBef>
                <a:spcPts val="0"/>
              </a:spcBef>
              <a:spcAft>
                <a:spcPts val="0"/>
              </a:spcAft>
              <a:buSzPts val="1200"/>
              <a:buFont typeface="Montserrat"/>
              <a:buAutoNum type="alphaLcPeriod"/>
            </a:pPr>
            <a:r>
              <a:rPr lang="en-US" sz="4800" b="1" dirty="0">
                <a:highlight>
                  <a:srgbClr val="00FF00"/>
                </a:highlight>
                <a:latin typeface="Montserrat" panose="00000500000000000000" pitchFamily="2" charset="0"/>
                <a:ea typeface="Montserrat"/>
                <a:cs typeface="Arial" panose="020B0604020202020204" pitchFamily="34" charset="0"/>
                <a:sym typeface="Montserrat"/>
              </a:rPr>
              <a:t>Green</a:t>
            </a:r>
            <a:r>
              <a:rPr lang="en-US" sz="4800" b="1" dirty="0">
                <a:latin typeface="Montserrat" panose="00000500000000000000" pitchFamily="2" charset="0"/>
                <a:ea typeface="Montserrat"/>
                <a:cs typeface="Arial" panose="020B0604020202020204" pitchFamily="34" charset="0"/>
                <a:sym typeface="Montserrat"/>
              </a:rPr>
              <a:t> Card at 2 min. Must remain displayed for 30 seconds.</a:t>
            </a:r>
          </a:p>
          <a:p>
            <a:pPr marL="914400" marR="0" lvl="1" indent="-304800" algn="l" rtl="0">
              <a:lnSpc>
                <a:spcPct val="170000"/>
              </a:lnSpc>
              <a:spcBef>
                <a:spcPts val="0"/>
              </a:spcBef>
              <a:spcAft>
                <a:spcPts val="0"/>
              </a:spcAft>
              <a:buSzPts val="1200"/>
              <a:buFont typeface="Montserrat"/>
              <a:buAutoNum type="alphaLcPeriod"/>
            </a:pPr>
            <a:r>
              <a:rPr lang="en-US" sz="4800" b="1" dirty="0">
                <a:highlight>
                  <a:srgbClr val="FFFF00"/>
                </a:highlight>
                <a:latin typeface="Montserrat" panose="00000500000000000000" pitchFamily="2" charset="0"/>
                <a:ea typeface="Montserrat"/>
                <a:cs typeface="Arial" panose="020B0604020202020204" pitchFamily="34" charset="0"/>
                <a:sym typeface="Montserrat"/>
              </a:rPr>
              <a:t>Yellow</a:t>
            </a:r>
            <a:r>
              <a:rPr lang="en-US" sz="4800" b="1" dirty="0">
                <a:latin typeface="Montserrat" panose="00000500000000000000" pitchFamily="2" charset="0"/>
                <a:ea typeface="Montserrat"/>
                <a:cs typeface="Arial" panose="020B0604020202020204" pitchFamily="34" charset="0"/>
                <a:sym typeface="Montserrat"/>
              </a:rPr>
              <a:t> Card at 2 min, 30 seconds. Must remain displayed for 30 seconds.</a:t>
            </a:r>
          </a:p>
          <a:p>
            <a:pPr marL="914400" marR="0" lvl="1" indent="-304800" algn="l" rtl="0">
              <a:lnSpc>
                <a:spcPct val="170000"/>
              </a:lnSpc>
              <a:spcBef>
                <a:spcPts val="0"/>
              </a:spcBef>
              <a:spcAft>
                <a:spcPts val="0"/>
              </a:spcAft>
              <a:buSzPts val="1200"/>
              <a:buFont typeface="Montserrat"/>
              <a:buAutoNum type="alphaLcPeriod"/>
            </a:pPr>
            <a:r>
              <a:rPr lang="en-US" sz="4800" b="1" dirty="0">
                <a:solidFill>
                  <a:schemeClr val="tx1"/>
                </a:solidFill>
                <a:highlight>
                  <a:srgbClr val="FF0000"/>
                </a:highlight>
                <a:latin typeface="Montserrat" panose="00000500000000000000" pitchFamily="2" charset="0"/>
                <a:cs typeface="Arial" panose="020B0604020202020204" pitchFamily="34" charset="0"/>
                <a:sym typeface="Montserrat"/>
              </a:rPr>
              <a:t>Red</a:t>
            </a:r>
            <a:r>
              <a:rPr lang="en-US" sz="4800" b="1" dirty="0">
                <a:latin typeface="Montserrat" panose="00000500000000000000" pitchFamily="2" charset="0"/>
                <a:ea typeface="Montserrat"/>
                <a:cs typeface="Arial" panose="020B0604020202020204" pitchFamily="34" charset="0"/>
                <a:sym typeface="Montserrat"/>
              </a:rPr>
              <a:t> Card at 3 min. Must remain on display until the conclusion of the evaluation</a:t>
            </a:r>
            <a:r>
              <a:rPr lang="en-US" sz="3700" b="1" dirty="0">
                <a:latin typeface="Montserrat" panose="00000500000000000000" pitchFamily="2" charset="0"/>
                <a:ea typeface="Montserrat"/>
                <a:cs typeface="Arial" panose="020B0604020202020204" pitchFamily="34" charset="0"/>
                <a:sym typeface="Montserrat"/>
              </a:rPr>
              <a:t>. </a:t>
            </a:r>
            <a:endParaRPr lang="en-US" sz="3700" b="1" dirty="0">
              <a:latin typeface="Montserrat" panose="00000500000000000000" pitchFamily="2" charset="0"/>
              <a:cs typeface="Arial" panose="020B0604020202020204" pitchFamily="34" charset="0"/>
            </a:endParaRPr>
          </a:p>
        </p:txBody>
      </p:sp>
      <p:sp>
        <p:nvSpPr>
          <p:cNvPr id="4" name="Text Placeholder 3">
            <a:extLst>
              <a:ext uri="{FF2B5EF4-FFF2-40B4-BE49-F238E27FC236}">
                <a16:creationId xmlns:a16="http://schemas.microsoft.com/office/drawing/2014/main" id="{233B1F32-EE05-51FB-73A4-D91819F20471}"/>
              </a:ext>
            </a:extLst>
          </p:cNvPr>
          <p:cNvSpPr>
            <a:spLocks noGrp="1"/>
          </p:cNvSpPr>
          <p:nvPr>
            <p:ph type="body" idx="2"/>
          </p:nvPr>
        </p:nvSpPr>
        <p:spPr>
          <a:xfrm>
            <a:off x="4832400" y="1511300"/>
            <a:ext cx="4311600" cy="3456940"/>
          </a:xfrm>
          <a:ln>
            <a:solidFill>
              <a:schemeClr val="tx1"/>
            </a:solidFill>
          </a:ln>
        </p:spPr>
        <p:txBody>
          <a:bodyPr>
            <a:normAutofit lnSpcReduction="10000"/>
          </a:bodyPr>
          <a:lstStyle/>
          <a:p>
            <a:pPr marL="139700" indent="0" algn="ctr">
              <a:lnSpc>
                <a:spcPct val="150000"/>
              </a:lnSpc>
              <a:buNone/>
            </a:pPr>
            <a:r>
              <a:rPr lang="en-US" b="1" dirty="0">
                <a:latin typeface="Montserrat" panose="00000500000000000000" pitchFamily="2" charset="0"/>
              </a:rPr>
              <a:t>International Speech:  5 – 7 minutes</a:t>
            </a:r>
          </a:p>
          <a:p>
            <a:pPr marL="457200" marR="0" lvl="0" indent="-304800" rtl="0">
              <a:lnSpc>
                <a:spcPct val="160000"/>
              </a:lnSpc>
              <a:spcBef>
                <a:spcPts val="0"/>
              </a:spcBef>
              <a:spcAft>
                <a:spcPts val="0"/>
              </a:spcAft>
              <a:buSzPts val="1200"/>
              <a:buFont typeface="Montserrat"/>
              <a:buAutoNum type="arabicPeriod"/>
            </a:pPr>
            <a:r>
              <a:rPr lang="en-US" sz="1200" dirty="0">
                <a:latin typeface="Montserrat" panose="00000500000000000000" pitchFamily="2" charset="0"/>
                <a:ea typeface="Montserrat"/>
                <a:cs typeface="Montserrat"/>
                <a:sym typeface="Montserrat"/>
              </a:rPr>
              <a:t>Speeches less than 4:30 (four minutes. thirty seconds) or more than 7:30 (seven minutes, thirty seconds) will be disqualified</a:t>
            </a:r>
          </a:p>
          <a:p>
            <a:pPr marL="457200" marR="0" lvl="0" indent="-304800" algn="l" rtl="0">
              <a:lnSpc>
                <a:spcPct val="115000"/>
              </a:lnSpc>
              <a:spcBef>
                <a:spcPts val="0"/>
              </a:spcBef>
              <a:spcAft>
                <a:spcPts val="0"/>
              </a:spcAft>
              <a:buSzPts val="1200"/>
              <a:buFont typeface="Montserrat"/>
              <a:buAutoNum type="arabicPeriod"/>
            </a:pPr>
            <a:r>
              <a:rPr lang="en-US" sz="1200" dirty="0">
                <a:latin typeface="Montserrat" panose="00000500000000000000" pitchFamily="2" charset="0"/>
                <a:ea typeface="Montserrat"/>
                <a:cs typeface="Montserrat"/>
                <a:sym typeface="Montserrat"/>
              </a:rPr>
              <a:t>Timing Cards will be shown:</a:t>
            </a:r>
          </a:p>
          <a:p>
            <a:pPr marL="914400" marR="0" lvl="1" indent="-304800" algn="l" rtl="0">
              <a:lnSpc>
                <a:spcPct val="150000"/>
              </a:lnSpc>
              <a:spcBef>
                <a:spcPts val="0"/>
              </a:spcBef>
              <a:spcAft>
                <a:spcPts val="0"/>
              </a:spcAft>
              <a:buSzPts val="1200"/>
              <a:buFont typeface="Montserrat"/>
              <a:buAutoNum type="alphaLcPeriod"/>
            </a:pPr>
            <a:r>
              <a:rPr lang="en-US" b="1" dirty="0">
                <a:highlight>
                  <a:srgbClr val="00FF00"/>
                </a:highlight>
                <a:latin typeface="Montserrat" panose="00000500000000000000" pitchFamily="2" charset="0"/>
                <a:ea typeface="Montserrat"/>
                <a:cs typeface="Montserrat"/>
                <a:sym typeface="Montserrat"/>
              </a:rPr>
              <a:t>Green</a:t>
            </a:r>
            <a:r>
              <a:rPr lang="en-US" dirty="0">
                <a:latin typeface="Montserrat" panose="00000500000000000000" pitchFamily="2" charset="0"/>
                <a:ea typeface="Montserrat"/>
                <a:cs typeface="Montserrat"/>
                <a:sym typeface="Montserrat"/>
              </a:rPr>
              <a:t> </a:t>
            </a:r>
            <a:r>
              <a:rPr lang="en-US" b="1" dirty="0">
                <a:latin typeface="Montserrat" panose="00000500000000000000" pitchFamily="2" charset="0"/>
                <a:ea typeface="Montserrat"/>
                <a:cs typeface="Montserrat"/>
                <a:sym typeface="Montserrat"/>
              </a:rPr>
              <a:t>Card at 5 min. Must remain displayed for 1 minute.</a:t>
            </a:r>
          </a:p>
          <a:p>
            <a:pPr marL="914400" marR="0" lvl="1" indent="-304800" algn="l" rtl="0">
              <a:lnSpc>
                <a:spcPct val="150000"/>
              </a:lnSpc>
              <a:spcBef>
                <a:spcPts val="0"/>
              </a:spcBef>
              <a:spcAft>
                <a:spcPts val="0"/>
              </a:spcAft>
              <a:buSzPts val="1200"/>
              <a:buFont typeface="Montserrat"/>
              <a:buAutoNum type="alphaLcPeriod"/>
            </a:pPr>
            <a:r>
              <a:rPr lang="en-US" b="1" dirty="0">
                <a:highlight>
                  <a:srgbClr val="FFFF00"/>
                </a:highlight>
                <a:latin typeface="Montserrat" panose="00000500000000000000" pitchFamily="2" charset="0"/>
                <a:ea typeface="Montserrat"/>
                <a:cs typeface="Montserrat"/>
                <a:sym typeface="Montserrat"/>
              </a:rPr>
              <a:t>Yellow</a:t>
            </a:r>
            <a:r>
              <a:rPr lang="en-US" b="1" dirty="0">
                <a:latin typeface="Montserrat" panose="00000500000000000000" pitchFamily="2" charset="0"/>
                <a:ea typeface="Montserrat"/>
                <a:cs typeface="Montserrat"/>
                <a:sym typeface="Montserrat"/>
              </a:rPr>
              <a:t> Card at 6 min. Must remain displayed for 1 minute.</a:t>
            </a:r>
          </a:p>
          <a:p>
            <a:pPr marL="914400" marR="0" lvl="1" indent="-304800" algn="l" rtl="0">
              <a:lnSpc>
                <a:spcPct val="150000"/>
              </a:lnSpc>
              <a:spcBef>
                <a:spcPts val="0"/>
              </a:spcBef>
              <a:spcAft>
                <a:spcPts val="0"/>
              </a:spcAft>
              <a:buSzPts val="1200"/>
              <a:buFont typeface="Montserrat"/>
              <a:buAutoNum type="alphaLcPeriod"/>
            </a:pPr>
            <a:r>
              <a:rPr lang="en-US" b="1" dirty="0">
                <a:solidFill>
                  <a:schemeClr val="tx1"/>
                </a:solidFill>
                <a:highlight>
                  <a:srgbClr val="FF0000"/>
                </a:highlight>
                <a:latin typeface="Montserrat" panose="00000500000000000000" pitchFamily="2" charset="0"/>
                <a:ea typeface="Montserrat"/>
                <a:cs typeface="Montserrat"/>
                <a:sym typeface="Montserrat"/>
              </a:rPr>
              <a:t>Red</a:t>
            </a:r>
            <a:r>
              <a:rPr lang="en-US" b="1" dirty="0">
                <a:latin typeface="Montserrat" panose="00000500000000000000" pitchFamily="2" charset="0"/>
                <a:ea typeface="Montserrat"/>
                <a:cs typeface="Montserrat"/>
                <a:sym typeface="Montserrat"/>
              </a:rPr>
              <a:t> Card at 7 min. Must remain on display until the conclusion of the speech</a:t>
            </a:r>
            <a:r>
              <a:rPr lang="en-US" dirty="0">
                <a:latin typeface="Montserrat" panose="00000500000000000000" pitchFamily="2" charset="0"/>
                <a:ea typeface="Montserrat"/>
                <a:cs typeface="Montserrat"/>
                <a:sym typeface="Montserrat"/>
              </a:rPr>
              <a:t>.</a:t>
            </a:r>
            <a:endParaRPr lang="en-US" dirty="0">
              <a:latin typeface="Montserrat" panose="00000500000000000000" pitchFamily="2" charset="0"/>
            </a:endParaRPr>
          </a:p>
        </p:txBody>
      </p:sp>
      <p:sp>
        <p:nvSpPr>
          <p:cNvPr id="6" name="TextBox 5">
            <a:extLst>
              <a:ext uri="{FF2B5EF4-FFF2-40B4-BE49-F238E27FC236}">
                <a16:creationId xmlns:a16="http://schemas.microsoft.com/office/drawing/2014/main" id="{49026DF6-E570-5D67-32F7-398304FCFB4B}"/>
              </a:ext>
            </a:extLst>
          </p:cNvPr>
          <p:cNvSpPr txBox="1"/>
          <p:nvPr/>
        </p:nvSpPr>
        <p:spPr>
          <a:xfrm>
            <a:off x="484420" y="842722"/>
            <a:ext cx="8097520" cy="706860"/>
          </a:xfrm>
          <a:prstGeom prst="rect">
            <a:avLst/>
          </a:prstGeom>
          <a:noFill/>
        </p:spPr>
        <p:txBody>
          <a:bodyPr wrap="square" rtlCol="0">
            <a:spAutoFit/>
          </a:bodyPr>
          <a:lstStyle/>
          <a:p>
            <a:pPr marL="152400" marR="0" lvl="0" algn="l" rtl="0">
              <a:lnSpc>
                <a:spcPct val="115000"/>
              </a:lnSpc>
              <a:spcBef>
                <a:spcPts val="0"/>
              </a:spcBef>
              <a:spcAft>
                <a:spcPts val="0"/>
              </a:spcAft>
              <a:buSzPts val="1200"/>
            </a:pPr>
            <a:r>
              <a:rPr lang="en-US" sz="1800" b="1" dirty="0">
                <a:latin typeface="Montserrat"/>
                <a:ea typeface="Montserrat"/>
                <a:cs typeface="Montserrat"/>
                <a:sym typeface="Montserrat"/>
              </a:rPr>
              <a:t>Timers will be located directly in front of the stage. </a:t>
            </a:r>
            <a:br>
              <a:rPr lang="en-US" sz="1800" b="1" dirty="0">
                <a:latin typeface="Montserrat"/>
                <a:ea typeface="Montserrat"/>
                <a:cs typeface="Montserrat"/>
                <a:sym typeface="Montserrat"/>
              </a:rPr>
            </a:br>
            <a:r>
              <a:rPr lang="en-US" sz="1800" b="1" dirty="0">
                <a:latin typeface="Montserrat"/>
                <a:ea typeface="Montserrat"/>
                <a:cs typeface="Montserrat"/>
                <a:sym typeface="Montserrat"/>
              </a:rPr>
              <a:t>Timing Cards will be used.</a:t>
            </a:r>
          </a:p>
        </p:txBody>
      </p:sp>
      <p:sp>
        <p:nvSpPr>
          <p:cNvPr id="5" name="Slide Number Placeholder 4">
            <a:extLst>
              <a:ext uri="{FF2B5EF4-FFF2-40B4-BE49-F238E27FC236}">
                <a16:creationId xmlns:a16="http://schemas.microsoft.com/office/drawing/2014/main" id="{ED2C88B5-FF09-2680-2F38-FB8FE1D320B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2242918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172024" y="3275"/>
            <a:ext cx="8829735" cy="63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Contestant Briefing - continued</a:t>
            </a:r>
            <a:endParaRPr b="1" u="sng" dirty="0">
              <a:solidFill>
                <a:srgbClr val="980000"/>
              </a:solidFill>
              <a:latin typeface="Montserrat"/>
              <a:ea typeface="Montserrat"/>
              <a:cs typeface="Montserrat"/>
              <a:sym typeface="Montserrat"/>
            </a:endParaRPr>
          </a:p>
        </p:txBody>
      </p:sp>
      <p:sp>
        <p:nvSpPr>
          <p:cNvPr id="61" name="Google Shape;61;p14"/>
          <p:cNvSpPr txBox="1"/>
          <p:nvPr/>
        </p:nvSpPr>
        <p:spPr>
          <a:xfrm>
            <a:off x="370150" y="642275"/>
            <a:ext cx="8488800" cy="4497950"/>
          </a:xfrm>
          <a:prstGeom prst="rect">
            <a:avLst/>
          </a:prstGeom>
          <a:noFill/>
          <a:ln>
            <a:noFill/>
          </a:ln>
        </p:spPr>
        <p:txBody>
          <a:bodyPr spcFirstLastPara="1" wrap="square" lIns="91425" tIns="91425" rIns="91425" bIns="91425" anchor="t" anchorCtr="0">
            <a:noAutofit/>
          </a:bodyPr>
          <a:lstStyle/>
          <a:p>
            <a:pPr marL="495300" marR="0" lvl="0" indent="-342900" algn="l" rtl="0">
              <a:lnSpc>
                <a:spcPct val="115000"/>
              </a:lnSpc>
              <a:spcBef>
                <a:spcPts val="0"/>
              </a:spcBef>
              <a:spcAft>
                <a:spcPts val="0"/>
              </a:spcAft>
              <a:buSzPts val="1200"/>
              <a:buFont typeface="+mj-lt"/>
              <a:buAutoNum type="arabicPeriod" startAt="8"/>
            </a:pPr>
            <a:r>
              <a:rPr lang="en" sz="1600" dirty="0">
                <a:latin typeface="Montserrat"/>
                <a:ea typeface="Montserrat"/>
                <a:cs typeface="Montserrat"/>
                <a:sym typeface="Montserrat"/>
              </a:rPr>
              <a:t>Timers will be located directly in front of the stage. Timing Cards or signaling device will be used (as noted on prior slide).</a:t>
            </a:r>
          </a:p>
          <a:p>
            <a:pPr marL="495300" marR="0" lvl="0" indent="-342900" algn="l" rtl="0">
              <a:lnSpc>
                <a:spcPct val="115000"/>
              </a:lnSpc>
              <a:spcBef>
                <a:spcPts val="0"/>
              </a:spcBef>
              <a:spcAft>
                <a:spcPts val="0"/>
              </a:spcAft>
              <a:buSzPts val="1200"/>
              <a:buFont typeface="+mj-lt"/>
              <a:buAutoNum type="arabicPeriod" startAt="8"/>
            </a:pPr>
            <a:r>
              <a:rPr lang="en" sz="1600" dirty="0">
                <a:latin typeface="Montserrat"/>
                <a:ea typeface="Montserrat"/>
                <a:cs typeface="Montserrat"/>
                <a:sym typeface="Montserrat"/>
              </a:rPr>
              <a:t>Time starts with the first word uttered or non-verbal communication by the contestant.</a:t>
            </a:r>
            <a:endParaRPr sz="1600" dirty="0">
              <a:latin typeface="Montserrat"/>
              <a:ea typeface="Montserrat"/>
              <a:cs typeface="Montserrat"/>
              <a:sym typeface="Montserrat"/>
            </a:endParaRPr>
          </a:p>
          <a:p>
            <a:pPr marL="495300" marR="0" lvl="0" indent="-342900" algn="l" rtl="0">
              <a:lnSpc>
                <a:spcPct val="115000"/>
              </a:lnSpc>
              <a:spcBef>
                <a:spcPts val="0"/>
              </a:spcBef>
              <a:spcAft>
                <a:spcPts val="0"/>
              </a:spcAft>
              <a:buSzPts val="1200"/>
              <a:buFont typeface="+mj-lt"/>
              <a:buAutoNum type="arabicPeriod" startAt="8"/>
            </a:pPr>
            <a:r>
              <a:rPr lang="en" sz="1600" dirty="0">
                <a:latin typeface="Montserrat"/>
                <a:ea typeface="Montserrat"/>
                <a:cs typeface="Montserrat"/>
                <a:sym typeface="Montserrat"/>
              </a:rPr>
              <a:t>There will be one minute of silence between each speaker for judging activities.  Come to the side of the stage at this time.</a:t>
            </a:r>
          </a:p>
          <a:p>
            <a:pPr marL="495300" marR="0" lvl="0" indent="-342900" algn="l" rtl="0">
              <a:lnSpc>
                <a:spcPct val="115000"/>
              </a:lnSpc>
              <a:spcBef>
                <a:spcPts val="0"/>
              </a:spcBef>
              <a:spcAft>
                <a:spcPts val="0"/>
              </a:spcAft>
              <a:buSzPts val="1200"/>
              <a:buFont typeface="+mj-lt"/>
              <a:buAutoNum type="arabicPeriod" startAt="8"/>
            </a:pPr>
            <a:r>
              <a:rPr lang="en" sz="1600" dirty="0">
                <a:latin typeface="Montserrat"/>
                <a:ea typeface="Montserrat"/>
                <a:cs typeface="Montserrat"/>
                <a:sym typeface="Montserrat"/>
              </a:rPr>
              <a:t>Arrange for props in advance with Contest Chair.  A Sergeant at Arms will place them on the stage during the minute of silence.</a:t>
            </a:r>
            <a:endParaRPr sz="1600" dirty="0">
              <a:latin typeface="Montserrat"/>
              <a:ea typeface="Montserrat"/>
              <a:cs typeface="Montserrat"/>
              <a:sym typeface="Montserrat"/>
            </a:endParaRPr>
          </a:p>
          <a:p>
            <a:pPr marL="495300" lvl="0" indent="-342900" algn="l" rtl="0">
              <a:lnSpc>
                <a:spcPct val="115000"/>
              </a:lnSpc>
              <a:spcBef>
                <a:spcPts val="0"/>
              </a:spcBef>
              <a:spcAft>
                <a:spcPts val="0"/>
              </a:spcAft>
              <a:buSzPts val="1200"/>
              <a:buFont typeface="+mj-lt"/>
              <a:buAutoNum type="arabicPeriod" startAt="8"/>
            </a:pPr>
            <a:r>
              <a:rPr lang="en" sz="1600" dirty="0">
                <a:solidFill>
                  <a:schemeClr val="dk1"/>
                </a:solidFill>
                <a:latin typeface="Montserrat"/>
                <a:ea typeface="Montserrat"/>
                <a:cs typeface="Montserrat"/>
                <a:sym typeface="Montserrat"/>
              </a:rPr>
              <a:t>No name badges, educational indicators, or Toastmaster pins of any kind can be worn by the contestants. Please remove those prior to joining the contest.</a:t>
            </a:r>
          </a:p>
          <a:p>
            <a:pPr marL="495300" lvl="0" indent="-342900">
              <a:lnSpc>
                <a:spcPct val="115000"/>
              </a:lnSpc>
              <a:buSzPts val="1200"/>
              <a:buFont typeface="+mj-lt"/>
              <a:buAutoNum type="arabicPeriod" startAt="8"/>
            </a:pPr>
            <a:r>
              <a:rPr lang="en-US" sz="1600" dirty="0">
                <a:latin typeface="Montserrat"/>
                <a:ea typeface="Montserrat"/>
                <a:cs typeface="Montserrat"/>
                <a:sym typeface="Montserrat"/>
              </a:rPr>
              <a:t>Evaluation Contestants observe a 5-to-7-minute test speech and then deliver a 2-to-3-minute evaluation of that speech.</a:t>
            </a:r>
          </a:p>
          <a:p>
            <a:pPr marL="495300" lvl="0" indent="-342900">
              <a:lnSpc>
                <a:spcPct val="115000"/>
              </a:lnSpc>
              <a:buSzPts val="1200"/>
              <a:buFont typeface="+mj-lt"/>
              <a:buAutoNum type="arabicPeriod" startAt="8"/>
            </a:pPr>
            <a:r>
              <a:rPr lang="en-US" sz="1600" dirty="0">
                <a:latin typeface="Montserrat"/>
                <a:ea typeface="Montserrat"/>
                <a:cs typeface="Montserrat"/>
                <a:sym typeface="Montserrat"/>
              </a:rPr>
              <a:t>Note sheet will be provided to each contestant for taking notes. </a:t>
            </a:r>
            <a:r>
              <a:rPr lang="en-US" sz="1600" b="1" dirty="0">
                <a:latin typeface="Montserrat"/>
                <a:ea typeface="Montserrat"/>
                <a:cs typeface="Montserrat"/>
                <a:sym typeface="Montserrat"/>
              </a:rPr>
              <a:t>(Evaluation Contest ONLY)</a:t>
            </a:r>
            <a:endParaRPr sz="1600" b="1" dirty="0">
              <a:latin typeface="Montserrat"/>
              <a:ea typeface="Montserrat"/>
              <a:cs typeface="Montserrat"/>
              <a:sym typeface="Montserrat"/>
            </a:endParaRPr>
          </a:p>
          <a:p>
            <a:pPr marL="457200" lvl="0" indent="0" algn="l" rtl="0">
              <a:spcBef>
                <a:spcPts val="0"/>
              </a:spcBef>
              <a:spcAft>
                <a:spcPts val="0"/>
              </a:spcAft>
              <a:buNone/>
            </a:pPr>
            <a:endParaRPr sz="1100" dirty="0">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6E7FA54D-8990-84DE-07CA-2AECCB7FFFB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172024" y="3275"/>
            <a:ext cx="8971975" cy="6390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b="1" u="sng" dirty="0">
                <a:solidFill>
                  <a:srgbClr val="980000"/>
                </a:solidFill>
                <a:latin typeface="Montserrat"/>
                <a:ea typeface="Montserrat"/>
                <a:cs typeface="Montserrat"/>
                <a:sym typeface="Montserrat"/>
              </a:rPr>
              <a:t>Contestant Briefing - Disqualifications/Logistics</a:t>
            </a:r>
            <a:endParaRPr b="1" u="sng" dirty="0">
              <a:solidFill>
                <a:srgbClr val="980000"/>
              </a:solidFill>
              <a:latin typeface="Montserrat"/>
              <a:ea typeface="Montserrat"/>
              <a:cs typeface="Montserrat"/>
              <a:sym typeface="Montserrat"/>
            </a:endParaRPr>
          </a:p>
        </p:txBody>
      </p:sp>
      <p:sp>
        <p:nvSpPr>
          <p:cNvPr id="73" name="Google Shape;73;p16"/>
          <p:cNvSpPr txBox="1"/>
          <p:nvPr/>
        </p:nvSpPr>
        <p:spPr>
          <a:xfrm>
            <a:off x="172025" y="556275"/>
            <a:ext cx="8877300" cy="443503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200" dirty="0">
                <a:latin typeface="Montserrat"/>
                <a:ea typeface="Montserrat"/>
                <a:cs typeface="Montserrat"/>
                <a:sym typeface="Montserrat"/>
              </a:rPr>
              <a:t>Disqualifications can </a:t>
            </a:r>
            <a:r>
              <a:rPr lang="en" sz="1200" b="1" dirty="0">
                <a:latin typeface="Montserrat"/>
                <a:ea typeface="Montserrat"/>
                <a:cs typeface="Montserrat"/>
                <a:sym typeface="Montserrat"/>
              </a:rPr>
              <a:t>ONLY </a:t>
            </a:r>
            <a:r>
              <a:rPr lang="en" sz="1200" dirty="0">
                <a:latin typeface="Montserrat"/>
                <a:ea typeface="Montserrat"/>
                <a:cs typeface="Montserrat"/>
                <a:sym typeface="Montserrat"/>
              </a:rPr>
              <a:t>be made for the following: </a:t>
            </a:r>
            <a:endParaRPr sz="12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200" b="1" u="sng" dirty="0">
                <a:latin typeface="Montserrat"/>
                <a:ea typeface="Montserrat"/>
                <a:cs typeface="Montserrat"/>
                <a:sym typeface="Montserrat"/>
              </a:rPr>
              <a:t>Time</a:t>
            </a:r>
            <a:r>
              <a:rPr lang="en" sz="1200" b="1" dirty="0">
                <a:latin typeface="Montserrat"/>
                <a:ea typeface="Montserrat"/>
                <a:cs typeface="Montserrat"/>
                <a:sym typeface="Montserrat"/>
              </a:rPr>
              <a:t> </a:t>
            </a:r>
            <a:r>
              <a:rPr lang="en" sz="1200" dirty="0">
                <a:latin typeface="Montserrat"/>
                <a:ea typeface="Montserrat"/>
                <a:cs typeface="Montserrat"/>
                <a:sym typeface="Montserrat"/>
              </a:rPr>
              <a:t>- Chief Judge and Timers. if there is a disqualification for time, it will be announced (no name) before the announcement of the winners. </a:t>
            </a:r>
            <a:endParaRPr sz="12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200" b="1" u="sng" dirty="0">
                <a:latin typeface="Montserrat"/>
                <a:ea typeface="Montserrat"/>
                <a:cs typeface="Montserrat"/>
                <a:sym typeface="Montserrat"/>
              </a:rPr>
              <a:t>Originality</a:t>
            </a:r>
            <a:r>
              <a:rPr lang="en" sz="1200" dirty="0">
                <a:latin typeface="Montserrat"/>
                <a:ea typeface="Montserrat"/>
                <a:cs typeface="Montserrat"/>
                <a:sym typeface="Montserrat"/>
              </a:rPr>
              <a:t> – Voting Judges and/or Contestants may protest to the Chief Judge or the Contest Chair,</a:t>
            </a:r>
            <a:r>
              <a:rPr lang="en" sz="1200" b="1" dirty="0">
                <a:latin typeface="Montserrat"/>
                <a:ea typeface="Montserrat"/>
                <a:cs typeface="Montserrat"/>
                <a:sym typeface="Montserrat"/>
              </a:rPr>
              <a:t> prior </a:t>
            </a:r>
            <a:r>
              <a:rPr lang="en" sz="1200" dirty="0">
                <a:latin typeface="Montserrat"/>
                <a:ea typeface="Montserrat"/>
                <a:cs typeface="Montserrat"/>
                <a:sym typeface="Montserrat"/>
              </a:rPr>
              <a:t>to the contest being adjourned. Protests are limited to eligibility, originality, and reference to another contestant or another contestant’s speech. </a:t>
            </a:r>
            <a:endParaRPr sz="12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200" b="1" u="sng" dirty="0">
                <a:latin typeface="Montserrat"/>
                <a:ea typeface="Montserrat"/>
                <a:cs typeface="Montserrat"/>
                <a:sym typeface="Montserrat"/>
              </a:rPr>
              <a:t>Eligibility</a:t>
            </a:r>
            <a:r>
              <a:rPr lang="en" sz="1200" u="sng" dirty="0">
                <a:latin typeface="Montserrat"/>
                <a:ea typeface="Montserrat"/>
                <a:cs typeface="Montserrat"/>
                <a:sym typeface="Montserrat"/>
              </a:rPr>
              <a:t> </a:t>
            </a:r>
            <a:r>
              <a:rPr lang="en" sz="1200" dirty="0">
                <a:latin typeface="Montserrat"/>
                <a:ea typeface="Montserrat"/>
                <a:cs typeface="Montserrat"/>
                <a:sym typeface="Montserrat"/>
              </a:rPr>
              <a:t>- must be a paid member of a club in good standing, a new, dual, or reinstated member must have dues and membership application current with World Headquarters, and not a district officer or candidate for a district office.</a:t>
            </a:r>
          </a:p>
          <a:p>
            <a:pPr marL="573088" lvl="2" indent="-112713">
              <a:lnSpc>
                <a:spcPct val="115000"/>
              </a:lnSpc>
              <a:buSzPts val="1200"/>
              <a:buFont typeface="Arial" panose="020B0604020202020204" pitchFamily="34" charset="0"/>
              <a:buChar char="•"/>
            </a:pPr>
            <a:r>
              <a:rPr lang="en" sz="1200" dirty="0">
                <a:latin typeface="Montserrat"/>
                <a:ea typeface="Montserrat"/>
                <a:cs typeface="Montserrat"/>
                <a:sym typeface="Montserrat"/>
              </a:rPr>
              <a:t>For International Speech, must have completed a level 2 or higher in the Pathways program, or have Distinguished Toastmaster (DTM) status, or be a charter member in the first year of a new club</a:t>
            </a:r>
            <a:endParaRPr sz="1200" dirty="0">
              <a:latin typeface="Montserrat"/>
              <a:ea typeface="Montserrat"/>
              <a:cs typeface="Montserrat"/>
              <a:sym typeface="Montserrat"/>
            </a:endParaRPr>
          </a:p>
          <a:p>
            <a:pPr marL="457200" lvl="0" indent="-304800" algn="l" rtl="0">
              <a:lnSpc>
                <a:spcPct val="115000"/>
              </a:lnSpc>
              <a:spcBef>
                <a:spcPts val="0"/>
              </a:spcBef>
              <a:spcAft>
                <a:spcPts val="0"/>
              </a:spcAft>
              <a:buSzPts val="1200"/>
              <a:buFont typeface="Montserrat"/>
              <a:buAutoNum type="arabicPeriod"/>
            </a:pPr>
            <a:r>
              <a:rPr lang="en" sz="1200" dirty="0">
                <a:solidFill>
                  <a:schemeClr val="dk1"/>
                </a:solidFill>
                <a:latin typeface="Montserrat"/>
                <a:ea typeface="Montserrat"/>
                <a:cs typeface="Montserrat"/>
                <a:sym typeface="Montserrat"/>
              </a:rPr>
              <a:t>Note: Once a winner has been declared, all decisions are final. The Chief Judge and Ballot Counters can correct the Contest Chair if he reads the winners incorrectly. </a:t>
            </a:r>
            <a:endParaRPr sz="12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1200" b="1" dirty="0">
                <a:solidFill>
                  <a:schemeClr val="dk1"/>
                </a:solidFill>
                <a:latin typeface="Montserrat"/>
                <a:ea typeface="Montserrat"/>
                <a:cs typeface="Montserrat"/>
                <a:sym typeface="Montserrat"/>
              </a:rPr>
              <a:t>Speaking Area </a:t>
            </a:r>
            <a:r>
              <a:rPr lang="en" sz="1200" dirty="0">
                <a:solidFill>
                  <a:schemeClr val="dk1"/>
                </a:solidFill>
                <a:latin typeface="Montserrat"/>
                <a:ea typeface="Montserrat"/>
                <a:cs typeface="Montserrat"/>
                <a:sym typeface="Montserrat"/>
              </a:rPr>
              <a:t>- Speakers will have a defined speaking area.  For t</a:t>
            </a:r>
            <a:r>
              <a:rPr lang="en-US" sz="1200" dirty="0">
                <a:solidFill>
                  <a:schemeClr val="dk1"/>
                </a:solidFill>
                <a:latin typeface="Montserrat"/>
                <a:ea typeface="Montserrat"/>
                <a:cs typeface="Montserrat"/>
                <a:sym typeface="Montserrat"/>
              </a:rPr>
              <a:t>he</a:t>
            </a:r>
            <a:r>
              <a:rPr lang="en" sz="1200" dirty="0">
                <a:solidFill>
                  <a:schemeClr val="dk1"/>
                </a:solidFill>
                <a:latin typeface="Montserrat"/>
                <a:ea typeface="Montserrat"/>
                <a:cs typeface="Montserrat"/>
                <a:sym typeface="Montserrat"/>
              </a:rPr>
              <a:t> District Contest, this is marked with tape on the stage to ensure that they are viewable by the cameras.  </a:t>
            </a:r>
            <a:endParaRPr sz="1200" dirty="0">
              <a:solidFill>
                <a:schemeClr val="dk1"/>
              </a:solidFill>
              <a:latin typeface="Montserrat"/>
              <a:ea typeface="Montserrat"/>
              <a:cs typeface="Montserrat"/>
              <a:sym typeface="Montserrat"/>
            </a:endParaRPr>
          </a:p>
          <a:p>
            <a:pPr marL="457200" lvl="0" indent="-304800" algn="l" rtl="0">
              <a:lnSpc>
                <a:spcPct val="115000"/>
              </a:lnSpc>
              <a:spcBef>
                <a:spcPts val="0"/>
              </a:spcBef>
              <a:spcAft>
                <a:spcPts val="0"/>
              </a:spcAft>
              <a:buClr>
                <a:schemeClr val="dk1"/>
              </a:buClr>
              <a:buSzPts val="1200"/>
              <a:buFont typeface="Montserrat"/>
              <a:buAutoNum type="arabicPeriod"/>
            </a:pPr>
            <a:r>
              <a:rPr lang="en" sz="1200" b="1" dirty="0">
                <a:solidFill>
                  <a:schemeClr val="dk1"/>
                </a:solidFill>
                <a:latin typeface="Montserrat"/>
                <a:ea typeface="Montserrat"/>
                <a:cs typeface="Montserrat"/>
                <a:sym typeface="Montserrat"/>
              </a:rPr>
              <a:t>International Speech at District Contest will be recorded. </a:t>
            </a:r>
            <a:r>
              <a:rPr lang="en" sz="1200" dirty="0">
                <a:solidFill>
                  <a:schemeClr val="dk1"/>
                </a:solidFill>
                <a:latin typeface="Montserrat"/>
                <a:ea typeface="Montserrat"/>
                <a:cs typeface="Montserrat"/>
                <a:sym typeface="Montserrat"/>
              </a:rPr>
              <a:t> The Contest Chair will have forms at the contest for you to complete to give consent. If ANY contestant is being recorded, then ALL contestants must sign the form as acknowledgement, even if not being recorded.</a:t>
            </a:r>
            <a:endParaRPr sz="1200" dirty="0">
              <a:solidFill>
                <a:schemeClr val="dk1"/>
              </a:solidFill>
              <a:latin typeface="Montserrat"/>
              <a:ea typeface="Montserrat"/>
              <a:cs typeface="Montserrat"/>
              <a:sym typeface="Montserrat"/>
            </a:endParaRPr>
          </a:p>
          <a:p>
            <a:pPr marL="457200" lvl="0" indent="0" algn="l" rtl="0">
              <a:lnSpc>
                <a:spcPct val="115000"/>
              </a:lnSpc>
              <a:spcBef>
                <a:spcPts val="0"/>
              </a:spcBef>
              <a:spcAft>
                <a:spcPts val="0"/>
              </a:spcAft>
              <a:buNone/>
            </a:pPr>
            <a:endParaRPr sz="1200" dirty="0">
              <a:solidFill>
                <a:schemeClr val="dk1"/>
              </a:solidFill>
              <a:latin typeface="Montserrat"/>
              <a:ea typeface="Montserrat"/>
              <a:cs typeface="Montserrat"/>
              <a:sym typeface="Montserrat"/>
            </a:endParaRPr>
          </a:p>
          <a:p>
            <a:pPr marL="0" lvl="0" indent="0" algn="l" rtl="0">
              <a:spcBef>
                <a:spcPts val="0"/>
              </a:spcBef>
              <a:spcAft>
                <a:spcPts val="0"/>
              </a:spcAft>
              <a:buNone/>
            </a:pPr>
            <a:endParaRPr dirty="0"/>
          </a:p>
        </p:txBody>
      </p:sp>
      <p:sp>
        <p:nvSpPr>
          <p:cNvPr id="2" name="Slide Number Placeholder 1">
            <a:extLst>
              <a:ext uri="{FF2B5EF4-FFF2-40B4-BE49-F238E27FC236}">
                <a16:creationId xmlns:a16="http://schemas.microsoft.com/office/drawing/2014/main" id="{D2E076AF-7339-2BF9-DAE3-DE2A170FCC1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172025" y="3275"/>
            <a:ext cx="7505700" cy="6390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u="sng" dirty="0">
                <a:solidFill>
                  <a:srgbClr val="980000"/>
                </a:solidFill>
                <a:latin typeface="Montserrat"/>
                <a:ea typeface="Montserrat"/>
                <a:cs typeface="Montserrat"/>
                <a:sym typeface="Montserrat"/>
              </a:rPr>
              <a:t>Contestants – Draw for Speaking Order </a:t>
            </a:r>
            <a:endParaRPr u="sng" dirty="0">
              <a:solidFill>
                <a:srgbClr val="980000"/>
              </a:solidFill>
              <a:latin typeface="Montserrat"/>
              <a:ea typeface="Montserrat"/>
              <a:cs typeface="Montserrat"/>
              <a:sym typeface="Montserrat"/>
            </a:endParaRPr>
          </a:p>
        </p:txBody>
      </p:sp>
      <p:sp>
        <p:nvSpPr>
          <p:cNvPr id="79" name="Google Shape;79;p17"/>
          <p:cNvSpPr txBox="1"/>
          <p:nvPr/>
        </p:nvSpPr>
        <p:spPr>
          <a:xfrm>
            <a:off x="733395" y="887700"/>
            <a:ext cx="3718500" cy="354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u="sng" dirty="0">
                <a:solidFill>
                  <a:schemeClr val="dk2"/>
                </a:solidFill>
                <a:latin typeface="Montserrat"/>
                <a:ea typeface="Montserrat"/>
                <a:cs typeface="Montserrat"/>
                <a:sym typeface="Montserrat"/>
              </a:rPr>
              <a:t>Evaluation:</a:t>
            </a:r>
            <a:r>
              <a:rPr lang="en" sz="1800" dirty="0">
                <a:solidFill>
                  <a:schemeClr val="dk2"/>
                </a:solidFill>
                <a:latin typeface="Montserrat"/>
                <a:ea typeface="Montserrat"/>
                <a:cs typeface="Montserrat"/>
                <a:sym typeface="Montserrat"/>
              </a:rPr>
              <a:t> </a:t>
            </a:r>
            <a:endParaRPr sz="1800" dirty="0">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dirty="0">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dirty="0">
              <a:solidFill>
                <a:schemeClr val="dk2"/>
              </a:solidFill>
              <a:latin typeface="Montserrat"/>
              <a:ea typeface="Montserrat"/>
              <a:cs typeface="Montserrat"/>
              <a:sym typeface="Montserrat"/>
            </a:endParaRPr>
          </a:p>
        </p:txBody>
      </p:sp>
      <p:sp>
        <p:nvSpPr>
          <p:cNvPr id="80" name="Google Shape;80;p17"/>
          <p:cNvSpPr txBox="1"/>
          <p:nvPr/>
        </p:nvSpPr>
        <p:spPr>
          <a:xfrm>
            <a:off x="4362975" y="887700"/>
            <a:ext cx="3886200" cy="3368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u="sng" dirty="0">
                <a:solidFill>
                  <a:schemeClr val="dk2"/>
                </a:solidFill>
                <a:latin typeface="Montserrat"/>
                <a:ea typeface="Montserrat"/>
                <a:cs typeface="Montserrat"/>
                <a:sym typeface="Montserrat"/>
              </a:rPr>
              <a:t>International Speech: </a:t>
            </a:r>
            <a:endParaRPr sz="1800" u="sng" dirty="0">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dirty="0">
              <a:solidFill>
                <a:schemeClr val="dk2"/>
              </a:solidFill>
              <a:latin typeface="Montserrat"/>
              <a:ea typeface="Montserrat"/>
              <a:cs typeface="Montserrat"/>
              <a:sym typeface="Montserrat"/>
            </a:endParaRPr>
          </a:p>
          <a:p>
            <a:pPr marL="0" lvl="0" indent="0" algn="l" rtl="0">
              <a:spcBef>
                <a:spcPts val="0"/>
              </a:spcBef>
              <a:spcAft>
                <a:spcPts val="0"/>
              </a:spcAft>
              <a:buNone/>
            </a:pPr>
            <a:endParaRPr sz="1800" dirty="0">
              <a:solidFill>
                <a:schemeClr val="dk2"/>
              </a:solidFill>
              <a:latin typeface="Montserrat"/>
              <a:ea typeface="Montserrat"/>
              <a:cs typeface="Montserrat"/>
              <a:sym typeface="Montserrat"/>
            </a:endParaRPr>
          </a:p>
        </p:txBody>
      </p:sp>
      <p:sp>
        <p:nvSpPr>
          <p:cNvPr id="2" name="Slide Number Placeholder 1">
            <a:extLst>
              <a:ext uri="{FF2B5EF4-FFF2-40B4-BE49-F238E27FC236}">
                <a16:creationId xmlns:a16="http://schemas.microsoft.com/office/drawing/2014/main" id="{86AF1ACE-8616-C0EE-F162-D1A72592020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18"/>
          <p:cNvSpPr txBox="1"/>
          <p:nvPr/>
        </p:nvSpPr>
        <p:spPr>
          <a:xfrm>
            <a:off x="434375" y="680375"/>
            <a:ext cx="7909500" cy="369300"/>
          </a:xfrm>
          <a:prstGeom prst="rect">
            <a:avLst/>
          </a:prstGeom>
          <a:noFill/>
          <a:ln>
            <a:noFill/>
          </a:ln>
        </p:spPr>
        <p:txBody>
          <a:bodyPr spcFirstLastPara="1" wrap="square" lIns="91425" tIns="91425" rIns="91425" bIns="91425" anchor="t" anchorCtr="0">
            <a:spAutoFit/>
          </a:bodyPr>
          <a:lstStyle/>
          <a:p>
            <a:pPr marL="457200" lvl="0" indent="0" algn="l" rtl="0">
              <a:lnSpc>
                <a:spcPct val="115000"/>
              </a:lnSpc>
              <a:spcBef>
                <a:spcPts val="225"/>
              </a:spcBef>
              <a:spcAft>
                <a:spcPts val="0"/>
              </a:spcAft>
              <a:buNone/>
            </a:pPr>
            <a:endParaRPr sz="1200" b="1">
              <a:solidFill>
                <a:schemeClr val="dk1"/>
              </a:solidFill>
              <a:latin typeface="Montserrat"/>
              <a:ea typeface="Montserrat"/>
              <a:cs typeface="Montserrat"/>
              <a:sym typeface="Montserrat"/>
            </a:endParaRPr>
          </a:p>
        </p:txBody>
      </p:sp>
      <p:pic>
        <p:nvPicPr>
          <p:cNvPr id="86" name="Google Shape;86;p18"/>
          <p:cNvPicPr preferRelativeResize="0"/>
          <p:nvPr/>
        </p:nvPicPr>
        <p:blipFill>
          <a:blip r:embed="rId3">
            <a:alphaModFix/>
          </a:blip>
          <a:stretch>
            <a:fillRect/>
          </a:stretch>
        </p:blipFill>
        <p:spPr>
          <a:xfrm>
            <a:off x="1668775" y="622950"/>
            <a:ext cx="5683536" cy="3789024"/>
          </a:xfrm>
          <a:prstGeom prst="rect">
            <a:avLst/>
          </a:prstGeom>
          <a:noFill/>
          <a:ln>
            <a:noFill/>
          </a:ln>
        </p:spPr>
      </p:pic>
      <p:sp>
        <p:nvSpPr>
          <p:cNvPr id="2" name="Slide Number Placeholder 1">
            <a:extLst>
              <a:ext uri="{FF2B5EF4-FFF2-40B4-BE49-F238E27FC236}">
                <a16:creationId xmlns:a16="http://schemas.microsoft.com/office/drawing/2014/main" id="{E930FD88-7BF0-5FB5-1BAD-F786B537F35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subTitle" idx="1"/>
          </p:nvPr>
        </p:nvSpPr>
        <p:spPr>
          <a:xfrm>
            <a:off x="491325" y="413650"/>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4800" b="1" dirty="0">
                <a:solidFill>
                  <a:srgbClr val="980000"/>
                </a:solidFill>
                <a:latin typeface="Montserrat"/>
                <a:ea typeface="Montserrat"/>
                <a:cs typeface="Montserrat"/>
                <a:sym typeface="Montserrat"/>
              </a:rPr>
              <a:t>Contest </a:t>
            </a:r>
            <a:endParaRPr sz="4800" b="1" dirty="0">
              <a:solidFill>
                <a:srgbClr val="980000"/>
              </a:solidFill>
              <a:latin typeface="Montserrat"/>
              <a:ea typeface="Montserrat"/>
              <a:cs typeface="Montserrat"/>
              <a:sym typeface="Montserrat"/>
            </a:endParaRPr>
          </a:p>
          <a:p>
            <a:pPr marL="0" lvl="0" indent="0" algn="ctr" rtl="0">
              <a:spcBef>
                <a:spcPts val="0"/>
              </a:spcBef>
              <a:spcAft>
                <a:spcPts val="0"/>
              </a:spcAft>
              <a:buNone/>
            </a:pPr>
            <a:r>
              <a:rPr lang="en" sz="4800" b="1" dirty="0">
                <a:solidFill>
                  <a:srgbClr val="980000"/>
                </a:solidFill>
                <a:latin typeface="Montserrat"/>
                <a:ea typeface="Montserrat"/>
                <a:cs typeface="Montserrat"/>
                <a:sym typeface="Montserrat"/>
              </a:rPr>
              <a:t>Role Holder Briefing</a:t>
            </a:r>
            <a:endParaRPr sz="4800" b="1" dirty="0">
              <a:solidFill>
                <a:srgbClr val="980000"/>
              </a:solidFill>
              <a:latin typeface="Montserrat"/>
              <a:ea typeface="Montserrat"/>
              <a:cs typeface="Montserrat"/>
              <a:sym typeface="Montserrat"/>
            </a:endParaRPr>
          </a:p>
          <a:p>
            <a:pPr marL="0" lvl="0" indent="0" algn="ctr" rtl="0">
              <a:spcBef>
                <a:spcPts val="0"/>
              </a:spcBef>
              <a:spcAft>
                <a:spcPts val="0"/>
              </a:spcAft>
              <a:buNone/>
            </a:pPr>
            <a:r>
              <a:rPr lang="en" sz="4800" b="1" dirty="0">
                <a:solidFill>
                  <a:srgbClr val="980000"/>
                </a:solidFill>
                <a:latin typeface="Montserrat"/>
                <a:ea typeface="Montserrat"/>
                <a:cs typeface="Montserrat"/>
                <a:sym typeface="Montserrat"/>
              </a:rPr>
              <a:t>Spring 2026 </a:t>
            </a:r>
            <a:endParaRPr sz="4800" b="1" dirty="0">
              <a:solidFill>
                <a:srgbClr val="980000"/>
              </a:solidFill>
              <a:latin typeface="Montserrat"/>
              <a:ea typeface="Montserrat"/>
              <a:cs typeface="Montserrat"/>
              <a:sym typeface="Montserrat"/>
            </a:endParaRPr>
          </a:p>
        </p:txBody>
      </p:sp>
      <p:pic>
        <p:nvPicPr>
          <p:cNvPr id="92" name="Google Shape;92;p19"/>
          <p:cNvPicPr preferRelativeResize="0"/>
          <p:nvPr/>
        </p:nvPicPr>
        <p:blipFill>
          <a:blip r:embed="rId3">
            <a:alphaModFix/>
          </a:blip>
          <a:stretch>
            <a:fillRect/>
          </a:stretch>
        </p:blipFill>
        <p:spPr>
          <a:xfrm>
            <a:off x="149700" y="2295525"/>
            <a:ext cx="3181371" cy="2639673"/>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819</TotalTime>
  <Words>1397</Words>
  <Application>Microsoft Office PowerPoint</Application>
  <PresentationFormat>On-screen Show (16:9)</PresentationFormat>
  <Paragraphs>118</Paragraphs>
  <Slides>14</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Montserrat</vt:lpstr>
      <vt:lpstr>Simple Light</vt:lpstr>
      <vt:lpstr>PowerPoint Presentation</vt:lpstr>
      <vt:lpstr>Contest Briefing for Date Time Contest at Location</vt:lpstr>
      <vt:lpstr>Contestant Briefing</vt:lpstr>
      <vt:lpstr>Contestant Briefing: Timing</vt:lpstr>
      <vt:lpstr>Contestant Briefing - continued</vt:lpstr>
      <vt:lpstr>Contestant Briefing - Disqualifications/Logistics</vt:lpstr>
      <vt:lpstr>Contestants – Draw for Speaking Order </vt:lpstr>
      <vt:lpstr>PowerPoint Presentation</vt:lpstr>
      <vt:lpstr>PowerPoint Presentation</vt:lpstr>
      <vt:lpstr>Sergeant at Arms</vt:lpstr>
      <vt:lpstr>Timers</vt:lpstr>
      <vt:lpstr>Timers - continued</vt:lpstr>
      <vt:lpstr>Ballot Counters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Kristy Pedersen</dc:creator>
  <cp:lastModifiedBy>cle kimble</cp:lastModifiedBy>
  <cp:revision>9</cp:revision>
  <dcterms:modified xsi:type="dcterms:W3CDTF">2025-09-18T00:45:48Z</dcterms:modified>
</cp:coreProperties>
</file>